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9"/>
  </p:notesMasterIdLst>
  <p:sldIdLst>
    <p:sldId id="256" r:id="rId2"/>
    <p:sldId id="259" r:id="rId3"/>
    <p:sldId id="282" r:id="rId4"/>
    <p:sldId id="279" r:id="rId5"/>
    <p:sldId id="260" r:id="rId6"/>
    <p:sldId id="261" r:id="rId7"/>
    <p:sldId id="262" r:id="rId8"/>
    <p:sldId id="263" r:id="rId9"/>
    <p:sldId id="264" r:id="rId10"/>
    <p:sldId id="265" r:id="rId11"/>
    <p:sldId id="266" r:id="rId12"/>
    <p:sldId id="321" r:id="rId13"/>
    <p:sldId id="322" r:id="rId14"/>
    <p:sldId id="280" r:id="rId15"/>
    <p:sldId id="267" r:id="rId16"/>
    <p:sldId id="268" r:id="rId17"/>
    <p:sldId id="281" r:id="rId18"/>
    <p:sldId id="269" r:id="rId19"/>
    <p:sldId id="270" r:id="rId20"/>
    <p:sldId id="271" r:id="rId21"/>
    <p:sldId id="306" r:id="rId22"/>
    <p:sldId id="305" r:id="rId23"/>
    <p:sldId id="307" r:id="rId24"/>
    <p:sldId id="299" r:id="rId25"/>
    <p:sldId id="301" r:id="rId26"/>
    <p:sldId id="302" r:id="rId27"/>
    <p:sldId id="304" r:id="rId28"/>
    <p:sldId id="308" r:id="rId29"/>
    <p:sldId id="309" r:id="rId30"/>
    <p:sldId id="285" r:id="rId31"/>
    <p:sldId id="288" r:id="rId32"/>
    <p:sldId id="287" r:id="rId33"/>
    <p:sldId id="286" r:id="rId34"/>
    <p:sldId id="310" r:id="rId35"/>
    <p:sldId id="290" r:id="rId36"/>
    <p:sldId id="293" r:id="rId37"/>
    <p:sldId id="294" r:id="rId38"/>
    <p:sldId id="295" r:id="rId39"/>
    <p:sldId id="317" r:id="rId40"/>
    <p:sldId id="319" r:id="rId41"/>
    <p:sldId id="320" r:id="rId42"/>
    <p:sldId id="311" r:id="rId43"/>
    <p:sldId id="313" r:id="rId44"/>
    <p:sldId id="314" r:id="rId45"/>
    <p:sldId id="312" r:id="rId46"/>
    <p:sldId id="315" r:id="rId47"/>
    <p:sldId id="316" r:id="rId48"/>
    <p:sldId id="324" r:id="rId49"/>
    <p:sldId id="327" r:id="rId50"/>
    <p:sldId id="325" r:id="rId51"/>
    <p:sldId id="326" r:id="rId52"/>
    <p:sldId id="323" r:id="rId53"/>
    <p:sldId id="278" r:id="rId54"/>
    <p:sldId id="275" r:id="rId55"/>
    <p:sldId id="276" r:id="rId56"/>
    <p:sldId id="277" r:id="rId57"/>
    <p:sldId id="272" r:id="rId5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22E62FC5-8C1D-B84A-B63D-8A3578AC0C3C}">
          <p14:sldIdLst>
            <p14:sldId id="256"/>
            <p14:sldId id="259"/>
            <p14:sldId id="282"/>
            <p14:sldId id="279"/>
            <p14:sldId id="260"/>
            <p14:sldId id="261"/>
            <p14:sldId id="262"/>
            <p14:sldId id="263"/>
            <p14:sldId id="264"/>
            <p14:sldId id="265"/>
            <p14:sldId id="266"/>
            <p14:sldId id="321"/>
            <p14:sldId id="322"/>
            <p14:sldId id="280"/>
            <p14:sldId id="267"/>
            <p14:sldId id="268"/>
            <p14:sldId id="281"/>
            <p14:sldId id="269"/>
            <p14:sldId id="270"/>
            <p14:sldId id="271"/>
            <p14:sldId id="306"/>
            <p14:sldId id="305"/>
            <p14:sldId id="307"/>
            <p14:sldId id="299"/>
            <p14:sldId id="301"/>
            <p14:sldId id="302"/>
          </p14:sldIdLst>
        </p14:section>
        <p14:section name="Higher Order Functions" id="{8565FF3B-1825-A740-8E9F-8FD38E5010C7}">
          <p14:sldIdLst>
            <p14:sldId id="304"/>
            <p14:sldId id="308"/>
            <p14:sldId id="309"/>
            <p14:sldId id="285"/>
            <p14:sldId id="288"/>
            <p14:sldId id="287"/>
            <p14:sldId id="286"/>
            <p14:sldId id="310"/>
            <p14:sldId id="290"/>
            <p14:sldId id="293"/>
            <p14:sldId id="294"/>
            <p14:sldId id="295"/>
            <p14:sldId id="317"/>
            <p14:sldId id="319"/>
            <p14:sldId id="320"/>
            <p14:sldId id="311"/>
            <p14:sldId id="313"/>
            <p14:sldId id="314"/>
            <p14:sldId id="312"/>
            <p14:sldId id="315"/>
            <p14:sldId id="316"/>
            <p14:sldId id="324"/>
            <p14:sldId id="327"/>
            <p14:sldId id="325"/>
            <p14:sldId id="326"/>
            <p14:sldId id="323"/>
            <p14:sldId id="278"/>
            <p14:sldId id="275"/>
            <p14:sldId id="276"/>
            <p14:sldId id="277"/>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9"/>
    <p:restoredTop sz="94674"/>
  </p:normalViewPr>
  <p:slideViewPr>
    <p:cSldViewPr snapToGrid="0" snapToObjects="1">
      <p:cViewPr varScale="1">
        <p:scale>
          <a:sx n="124" d="100"/>
          <a:sy n="124" d="100"/>
        </p:scale>
        <p:origin x="1472"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6850806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For loop is not semantic, looking at code you cannot tell (quickly) what is the code intention,</a:t>
            </a:r>
          </a:p>
          <a:p>
            <a:r>
              <a:t>Different semantics have same code</a:t>
            </a:r>
          </a:p>
        </p:txBody>
      </p:sp>
    </p:spTree>
    <p:extLst>
      <p:ext uri="{BB962C8B-B14F-4D97-AF65-F5344CB8AC3E}">
        <p14:creationId xmlns:p14="http://schemas.microsoft.com/office/powerpoint/2010/main" val="223740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18665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93A-58E4-3B41-8DC3-89EEE8934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129ABB-6ABF-4843-8133-50AF9FB30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D3FABB-652B-0840-A223-8E300F08A1D7}"/>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B08B1B8E-7368-5E46-AA20-AD6781454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9F4FB7-78D1-274A-A6E7-C974B512975A}"/>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01258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ADCE-79C9-8A42-9EB6-217E18BA38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D38C6E-D266-934B-8D31-3BCA06AA29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DB46A-3093-AA41-97F0-01B9700A2315}"/>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0BB91855-2E8E-FB4C-B870-79F3330C62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211EA3-FA51-0B49-A2E6-F6B2974C65B4}"/>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1032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1E2DA-0B7A-C04C-85AD-B95C7F7AD7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0A9E1B-6CDC-EC4C-920B-ADA46A7951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45843A-653D-B04F-B14C-3BF83260C7EE}"/>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B12A4DE0-5EEE-1441-8FDF-06C1BFD66D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539B10-69B2-CE47-A878-4C8B2DF1BCD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62519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80299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989-BF3A-D243-A912-72C6C6F114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5F5CD-B159-5143-9F3E-D89BC42936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79836-0071-3144-BBAD-3D51B11502A2}"/>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040AEDAF-8CED-5041-A142-469475C9A4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1A03D-7FA7-AF4B-AE1C-B98F9D40F8E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7080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6C63-5B9F-C145-A1DE-7C095A30E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571327-0393-2E4A-A217-38B0B5AD1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6B5AE9-520A-6448-A7E4-6C9F9F58C157}"/>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B9E49471-A545-B843-B51F-285F71DBA9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1543E-829C-7E49-8108-EE1AE664419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92463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7A66-6E70-D94F-AF16-FA9584559C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257FD3-C993-BC40-9AE9-2E7CE06042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17F6A7-159B-384A-A18E-3C0B508F7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ABCA1B-ED0D-9744-84BF-F45A0CB73395}"/>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6" name="Footer Placeholder 5">
            <a:extLst>
              <a:ext uri="{FF2B5EF4-FFF2-40B4-BE49-F238E27FC236}">
                <a16:creationId xmlns:a16="http://schemas.microsoft.com/office/drawing/2014/main" id="{E6671ECC-702E-BD4A-8E47-09AC14338D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DE56F5-10FC-8246-9214-7797A91640C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37632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C7E-4B46-D14A-BD44-F98FA6B5BEC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E186F-57D8-8345-84DD-62B49C249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75E545-74EB-1B40-B870-96183080F2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9570C4-1233-6249-BF4F-6693161D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B451B-2679-F143-B8CE-46CAF0401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081DB8-78AF-A44A-86D6-099A48211F6E}"/>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8" name="Footer Placeholder 7">
            <a:extLst>
              <a:ext uri="{FF2B5EF4-FFF2-40B4-BE49-F238E27FC236}">
                <a16:creationId xmlns:a16="http://schemas.microsoft.com/office/drawing/2014/main" id="{53062514-4D15-644F-9263-62EF71B0C6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68B175E-F3ED-1240-8EB2-BD43630347E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15937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A9F9-B5DF-C748-A491-06F0F5E173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D9CFF1F-0976-5247-AF20-125BEF427C5A}"/>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4" name="Footer Placeholder 3">
            <a:extLst>
              <a:ext uri="{FF2B5EF4-FFF2-40B4-BE49-F238E27FC236}">
                <a16:creationId xmlns:a16="http://schemas.microsoft.com/office/drawing/2014/main" id="{9FCCB3C9-C111-9440-AE41-F1911B4D8E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956F5E5-D8C0-CC43-8B3A-29DCB3B8505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2650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126AA-34B4-464D-8EAE-0A501A45355F}"/>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3" name="Footer Placeholder 2">
            <a:extLst>
              <a:ext uri="{FF2B5EF4-FFF2-40B4-BE49-F238E27FC236}">
                <a16:creationId xmlns:a16="http://schemas.microsoft.com/office/drawing/2014/main" id="{757F2074-8F88-1348-867D-407B2B67E8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1D68C-1C03-4141-B41E-0D9A7D2E210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40931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726C-FA21-6D4E-BA52-52F85D643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B44083-708C-C149-BC3E-F333F34E4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8A0750-B76D-624D-8FEA-69575030B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6086FC-3652-E84C-B1FE-1F8E3A04B5B1}"/>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6" name="Footer Placeholder 5">
            <a:extLst>
              <a:ext uri="{FF2B5EF4-FFF2-40B4-BE49-F238E27FC236}">
                <a16:creationId xmlns:a16="http://schemas.microsoft.com/office/drawing/2014/main" id="{CED8A1B4-9B9F-4E45-BFC0-E9EF07F937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E182FE-37A4-6541-B4B4-46B54D90EF9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0011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DE76-89D3-4D45-BA30-75B439E44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C0F1F3-65CB-1048-8496-33851BCF5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C101B4-D322-AB4C-B6AF-7999315D1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E8F1C-FA15-A442-A42E-96E8BFD1E127}"/>
              </a:ext>
            </a:extLst>
          </p:cNvPr>
          <p:cNvSpPr>
            <a:spLocks noGrp="1"/>
          </p:cNvSpPr>
          <p:nvPr>
            <p:ph type="dt" sz="half" idx="10"/>
          </p:nvPr>
        </p:nvSpPr>
        <p:spPr/>
        <p:txBody>
          <a:bodyPr/>
          <a:lstStyle/>
          <a:p>
            <a:fld id="{784E161F-ABB1-0944-9EB0-96DF9C11359D}" type="datetimeFigureOut">
              <a:rPr lang="en-GB" smtClean="0"/>
              <a:t>12/10/2018</a:t>
            </a:fld>
            <a:endParaRPr lang="en-GB"/>
          </a:p>
        </p:txBody>
      </p:sp>
      <p:sp>
        <p:nvSpPr>
          <p:cNvPr id="6" name="Footer Placeholder 5">
            <a:extLst>
              <a:ext uri="{FF2B5EF4-FFF2-40B4-BE49-F238E27FC236}">
                <a16:creationId xmlns:a16="http://schemas.microsoft.com/office/drawing/2014/main" id="{1473254D-787C-6042-AAE3-EF471B2F1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9D3B19-B86D-874C-BA1F-E5AC35AFDFEC}"/>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7824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B3075E-4FA2-2643-8A75-9C118A61A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EA6B2C-1C86-D542-9FB3-44A1C3C26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4700A-D645-0549-BBB8-FCBE1FA81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E161F-ABB1-0944-9EB0-96DF9C11359D}" type="datetimeFigureOut">
              <a:rPr lang="en-GB" smtClean="0"/>
              <a:t>12/10/2018</a:t>
            </a:fld>
            <a:endParaRPr lang="en-GB"/>
          </a:p>
        </p:txBody>
      </p:sp>
      <p:sp>
        <p:nvSpPr>
          <p:cNvPr id="5" name="Footer Placeholder 4">
            <a:extLst>
              <a:ext uri="{FF2B5EF4-FFF2-40B4-BE49-F238E27FC236}">
                <a16:creationId xmlns:a16="http://schemas.microsoft.com/office/drawing/2014/main" id="{869F5F63-C573-3E41-99A7-B9E773B3A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1ED1365-AE78-344D-88FF-02186BD1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sk-SK" smtClean="0"/>
              <a:t>‹#›</a:t>
            </a:fld>
            <a:endParaRPr lang="sk-SK"/>
          </a:p>
        </p:txBody>
      </p:sp>
    </p:spTree>
    <p:extLst>
      <p:ext uri="{BB962C8B-B14F-4D97-AF65-F5344CB8AC3E}">
        <p14:creationId xmlns:p14="http://schemas.microsoft.com/office/powerpoint/2010/main" val="818208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tackoverflow.com/questions/21402108/difference-between-freeze-and-seal-in-javascrip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1" name="Shape 121"/>
          <p:cNvSpPr>
            <a:spLocks noGrp="1"/>
          </p:cNvSpPr>
          <p:nvPr>
            <p:ph type="ctrTitle"/>
          </p:nvPr>
        </p:nvSpPr>
        <p:spPr>
          <a:xfrm>
            <a:off x="804484" y="1191796"/>
            <a:ext cx="10021446" cy="2976344"/>
          </a:xfrm>
          <a:prstGeom prst="rect">
            <a:avLst/>
          </a:prstGeom>
        </p:spPr>
        <p:txBody>
          <a:bodyPr anchor="ctr">
            <a:normAutofit/>
          </a:bodyPr>
          <a:lstStyle/>
          <a:p>
            <a:pPr algn="l"/>
            <a:r>
              <a:rPr lang="sk-SK" sz="6600">
                <a:solidFill>
                  <a:srgbClr val="FFFFFF"/>
                </a:solidFill>
              </a:rPr>
              <a:t>Functional</a:t>
            </a:r>
            <a:r>
              <a:rPr lang="sk-SK" sz="6600" dirty="0">
                <a:solidFill>
                  <a:srgbClr val="FFFFFF"/>
                </a:solidFill>
              </a:rPr>
              <a:t> JavaScript</a:t>
            </a:r>
          </a:p>
        </p:txBody>
      </p:sp>
      <p:sp>
        <p:nvSpPr>
          <p:cNvPr id="122" name="Shape 122"/>
          <p:cNvSpPr>
            <a:spLocks noGrp="1"/>
          </p:cNvSpPr>
          <p:nvPr>
            <p:ph type="subTitle" idx="1"/>
          </p:nvPr>
        </p:nvSpPr>
        <p:spPr>
          <a:xfrm>
            <a:off x="804788" y="5318990"/>
            <a:ext cx="9416898" cy="723670"/>
          </a:xfrm>
          <a:prstGeom prst="rect">
            <a:avLst/>
          </a:prstGeom>
        </p:spPr>
        <p:txBody>
          <a:bodyPr anchor="t">
            <a:normAutofit/>
          </a:bodyPr>
          <a:lstStyle/>
          <a:p>
            <a:pPr algn="l"/>
            <a:r>
              <a:rPr lang="sk-SK" sz="1800">
                <a:solidFill>
                  <a:srgbClr val="000000"/>
                </a:solidFill>
              </a:rPr>
              <a:t>iterative functions, array manipulations, function composition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rPr lang="en-US" dirty="0"/>
              <a:t>reduce vs. for</a:t>
            </a:r>
            <a:endParaRPr dirty="0"/>
          </a:p>
        </p:txBody>
      </p:sp>
      <p:pic>
        <p:nvPicPr>
          <p:cNvPr id="162" name="pasted-image.png"/>
          <p:cNvPicPr>
            <a:picLocks noChangeAspect="1"/>
          </p:cNvPicPr>
          <p:nvPr/>
        </p:nvPicPr>
        <p:blipFill>
          <a:blip r:embed="rId2">
            <a:extLst/>
          </a:blip>
          <a:stretch>
            <a:fillRect/>
          </a:stretch>
        </p:blipFill>
        <p:spPr>
          <a:xfrm>
            <a:off x="0" y="1589445"/>
            <a:ext cx="12192000" cy="367911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rPr lang="sk-SK" dirty="0"/>
              <a:t>JavaScript - </a:t>
            </a:r>
            <a:r>
              <a:rPr lang="sk-SK" dirty="0" err="1"/>
              <a:t>best</a:t>
            </a:r>
            <a:r>
              <a:rPr lang="sk-SK" dirty="0"/>
              <a:t> of </a:t>
            </a:r>
            <a:r>
              <a:rPr lang="sk-SK" dirty="0" err="1"/>
              <a:t>both</a:t>
            </a:r>
            <a:r>
              <a:rPr lang="sk-SK" dirty="0"/>
              <a:t> </a:t>
            </a:r>
            <a:r>
              <a:rPr lang="sk-SK" dirty="0" err="1"/>
              <a:t>worlds</a:t>
            </a:r>
            <a:r>
              <a:rPr lang="sk-SK" dirty="0"/>
              <a:t> </a:t>
            </a:r>
            <a:br>
              <a:rPr lang="sk-SK" dirty="0"/>
            </a:br>
            <a:r>
              <a:rPr lang="sk-SK" dirty="0" err="1"/>
              <a:t>chaining</a:t>
            </a:r>
            <a:r>
              <a:rPr lang="sk-SK" dirty="0"/>
              <a:t> of </a:t>
            </a:r>
            <a:r>
              <a:rPr lang="sk-SK" dirty="0" err="1"/>
              <a:t>array</a:t>
            </a:r>
            <a:r>
              <a:rPr lang="sk-SK" dirty="0"/>
              <a:t> </a:t>
            </a:r>
            <a:r>
              <a:rPr lang="sk-SK" dirty="0" err="1"/>
              <a:t>functions</a:t>
            </a:r>
            <a:endParaRPr dirty="0"/>
          </a:p>
        </p:txBody>
      </p:sp>
      <p:pic>
        <p:nvPicPr>
          <p:cNvPr id="165" name="pasted-image.png"/>
          <p:cNvPicPr>
            <a:picLocks noChangeAspect="1"/>
          </p:cNvPicPr>
          <p:nvPr/>
        </p:nvPicPr>
        <p:blipFill>
          <a:blip r:embed="rId2">
            <a:extLst/>
          </a:blip>
          <a:stretch>
            <a:fillRect/>
          </a:stretch>
        </p:blipFill>
        <p:spPr>
          <a:xfrm>
            <a:off x="-14990" y="1909109"/>
            <a:ext cx="12192000" cy="4684942"/>
          </a:xfrm>
          <a:prstGeom prst="rect">
            <a:avLst/>
          </a:prstGeom>
          <a:ln w="12700">
            <a:miter lim="400000"/>
          </a:ln>
        </p:spPr>
      </p:pic>
      <p:sp>
        <p:nvSpPr>
          <p:cNvPr id="4" name="Shape 145"/>
          <p:cNvSpPr/>
          <p:nvPr/>
        </p:nvSpPr>
        <p:spPr>
          <a:xfrm rot="10800000">
            <a:off x="4057088" y="2249328"/>
            <a:ext cx="1231794" cy="335951"/>
          </a:xfrm>
          <a:prstGeom prst="rightArrow">
            <a:avLst>
              <a:gd name="adj1" fmla="val 50000"/>
              <a:gd name="adj2" fmla="val 50000"/>
            </a:avLst>
          </a:prstGeom>
          <a:ln/>
        </p:spPr>
        <p:style>
          <a:lnRef idx="2">
            <a:schemeClr val="accent6">
              <a:shade val="50000"/>
            </a:schemeClr>
          </a:lnRef>
          <a:fillRef idx="1">
            <a:schemeClr val="accent6"/>
          </a:fillRef>
          <a:effectRef idx="0">
            <a:schemeClr val="accent6"/>
          </a:effectRef>
          <a:fontRef idx="minor">
            <a:schemeClr val="lt1"/>
          </a:fontRef>
        </p:style>
        <p:txBody>
          <a:bodyPr lIns="45719" rIns="45719" anchor="ctr"/>
          <a:lstStyle/>
          <a:p>
            <a:pPr algn="ctr">
              <a:defRPr>
                <a:solidFill>
                  <a:srgbClr val="FFFFFF"/>
                </a:solidFill>
              </a:defRPr>
            </a:pPr>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dirty="0"/>
              <a:t>array extras vs. for loop</a:t>
            </a:r>
            <a:br>
              <a:rPr lang="en-GB" dirty="0"/>
            </a:br>
            <a:r>
              <a:rPr lang="en-GB" dirty="0"/>
              <a:t>iterating arrays</a:t>
            </a:r>
          </a:p>
        </p:txBody>
      </p:sp>
      <p:sp>
        <p:nvSpPr>
          <p:cNvPr id="3" name="Content Placeholder 2">
            <a:extLst>
              <a:ext uri="{FF2B5EF4-FFF2-40B4-BE49-F238E27FC236}">
                <a16:creationId xmlns:a16="http://schemas.microsoft.com/office/drawing/2014/main" id="{03BD484F-C93A-C64F-9C09-F9873019D3DF}"/>
              </a:ext>
            </a:extLst>
          </p:cNvPr>
          <p:cNvSpPr>
            <a:spLocks noGrp="1"/>
          </p:cNvSpPr>
          <p:nvPr>
            <p:ph idx="1"/>
          </p:nvPr>
        </p:nvSpPr>
        <p:spPr>
          <a:xfrm>
            <a:off x="838200" y="1825625"/>
            <a:ext cx="6733854" cy="4351338"/>
          </a:xfrm>
        </p:spPr>
        <p:txBody>
          <a:bodyPr>
            <a:normAutofit fontScale="85000" lnSpcReduction="20000"/>
          </a:bodyPr>
          <a:lstStyle/>
          <a:p>
            <a:r>
              <a:rPr lang="en-GB" dirty="0" err="1"/>
              <a:t>mame</a:t>
            </a:r>
            <a:r>
              <a:rPr lang="en-GB" dirty="0"/>
              <a:t> sparse arrays</a:t>
            </a:r>
          </a:p>
          <a:p>
            <a:r>
              <a:rPr lang="en-GB" dirty="0"/>
              <a:t>a </a:t>
            </a:r>
            <a:r>
              <a:rPr lang="en-GB" dirty="0" err="1"/>
              <a:t>su</a:t>
            </a:r>
            <a:r>
              <a:rPr lang="en-GB" dirty="0"/>
              <a:t> </a:t>
            </a:r>
            <a:r>
              <a:rPr lang="en-GB" dirty="0" err="1"/>
              <a:t>dva</a:t>
            </a:r>
            <a:r>
              <a:rPr lang="en-GB" dirty="0"/>
              <a:t> </a:t>
            </a:r>
            <a:r>
              <a:rPr lang="en-GB" dirty="0" err="1"/>
              <a:t>sposoby</a:t>
            </a:r>
            <a:r>
              <a:rPr lang="en-GB" dirty="0"/>
              <a:t> </a:t>
            </a:r>
            <a:r>
              <a:rPr lang="en-GB" dirty="0" err="1"/>
              <a:t>iterovania</a:t>
            </a:r>
            <a:r>
              <a:rPr lang="en-GB" dirty="0"/>
              <a:t> </a:t>
            </a:r>
            <a:r>
              <a:rPr lang="en-GB" dirty="0" err="1"/>
              <a:t>nad</a:t>
            </a:r>
            <a:r>
              <a:rPr lang="en-GB" dirty="0"/>
              <a:t> array, </a:t>
            </a:r>
            <a:r>
              <a:rPr lang="en-GB" dirty="0" err="1"/>
              <a:t>podla</a:t>
            </a:r>
            <a:r>
              <a:rPr lang="en-GB" dirty="0"/>
              <a:t> </a:t>
            </a:r>
            <a:r>
              <a:rPr lang="en-GB" dirty="0" err="1"/>
              <a:t>pouziteho</a:t>
            </a:r>
            <a:r>
              <a:rPr lang="en-GB" dirty="0"/>
              <a:t> API </a:t>
            </a:r>
          </a:p>
          <a:p>
            <a:pPr lvl="1"/>
            <a:r>
              <a:rPr lang="en-GB" dirty="0"/>
              <a:t>over </a:t>
            </a:r>
            <a:r>
              <a:rPr lang="en-GB" b="1" dirty="0"/>
              <a:t>index</a:t>
            </a:r>
            <a:r>
              <a:rPr lang="en-GB" dirty="0"/>
              <a:t> from 0 to length-1 (</a:t>
            </a:r>
            <a:r>
              <a:rPr lang="en-GB" dirty="0" err="1"/>
              <a:t>vsecky</a:t>
            </a:r>
            <a:r>
              <a:rPr lang="en-GB" dirty="0"/>
              <a:t> </a:t>
            </a:r>
            <a:r>
              <a:rPr lang="en-GB" dirty="0" err="1"/>
              <a:t>itemy</a:t>
            </a:r>
            <a:r>
              <a:rPr lang="en-GB" dirty="0"/>
              <a:t>)</a:t>
            </a:r>
          </a:p>
          <a:p>
            <a:pPr lvl="2"/>
            <a:r>
              <a:rPr lang="en-GB" dirty="0" err="1"/>
              <a:t>ostatne</a:t>
            </a:r>
            <a:endParaRPr lang="en-GB" dirty="0"/>
          </a:p>
          <a:p>
            <a:pPr lvl="1"/>
            <a:r>
              <a:rPr lang="en-GB" dirty="0"/>
              <a:t>over </a:t>
            </a:r>
            <a:r>
              <a:rPr lang="en-GB" b="1" dirty="0"/>
              <a:t>defined</a:t>
            </a:r>
            <a:r>
              <a:rPr lang="en-GB" dirty="0"/>
              <a:t> array keys (</a:t>
            </a:r>
            <a:r>
              <a:rPr lang="en-GB" dirty="0" err="1"/>
              <a:t>iba</a:t>
            </a:r>
            <a:r>
              <a:rPr lang="en-GB" dirty="0"/>
              <a:t> </a:t>
            </a:r>
            <a:r>
              <a:rPr lang="en-GB" dirty="0" err="1"/>
              <a:t>definovane</a:t>
            </a:r>
            <a:r>
              <a:rPr lang="en-GB" dirty="0"/>
              <a:t> </a:t>
            </a:r>
            <a:r>
              <a:rPr lang="en-GB" dirty="0" err="1"/>
              <a:t>itemy</a:t>
            </a:r>
            <a:r>
              <a:rPr lang="en-GB" dirty="0"/>
              <a:t>)</a:t>
            </a:r>
          </a:p>
          <a:p>
            <a:pPr lvl="2"/>
            <a:r>
              <a:rPr lang="en-GB" dirty="0" err="1"/>
              <a:t>Array.prototype.forEach</a:t>
            </a:r>
            <a:r>
              <a:rPr lang="en-GB" dirty="0"/>
              <a:t>()</a:t>
            </a:r>
          </a:p>
          <a:p>
            <a:pPr lvl="2"/>
            <a:r>
              <a:rPr lang="en-GB" dirty="0" err="1"/>
              <a:t>Array.prototype.indexOf</a:t>
            </a:r>
            <a:r>
              <a:rPr lang="en-GB" dirty="0"/>
              <a:t>()</a:t>
            </a:r>
          </a:p>
          <a:p>
            <a:pPr lvl="2"/>
            <a:r>
              <a:rPr lang="en-GB" dirty="0" err="1"/>
              <a:t>Array.prototype.lastIndexOf</a:t>
            </a:r>
            <a:r>
              <a:rPr lang="en-GB" dirty="0"/>
              <a:t>()</a:t>
            </a:r>
          </a:p>
          <a:p>
            <a:pPr lvl="2"/>
            <a:r>
              <a:rPr lang="en-GB" dirty="0" err="1"/>
              <a:t>Array.prototype.filter</a:t>
            </a:r>
            <a:r>
              <a:rPr lang="en-GB" dirty="0"/>
              <a:t>()</a:t>
            </a:r>
          </a:p>
          <a:p>
            <a:pPr lvl="2"/>
            <a:r>
              <a:rPr lang="en-GB" dirty="0" err="1"/>
              <a:t>Array.prototype.map</a:t>
            </a:r>
            <a:r>
              <a:rPr lang="en-GB" dirty="0"/>
              <a:t>()* – but returns length</a:t>
            </a:r>
          </a:p>
          <a:p>
            <a:pPr lvl="2"/>
            <a:r>
              <a:rPr lang="en-GB" dirty="0" err="1"/>
              <a:t>Array.prototype.every</a:t>
            </a:r>
            <a:r>
              <a:rPr lang="en-GB" dirty="0"/>
              <a:t>()</a:t>
            </a:r>
          </a:p>
          <a:p>
            <a:pPr lvl="2"/>
            <a:r>
              <a:rPr lang="en-GB" dirty="0" err="1"/>
              <a:t>Array.prototype.some</a:t>
            </a:r>
            <a:r>
              <a:rPr lang="en-GB" dirty="0"/>
              <a:t>()</a:t>
            </a:r>
          </a:p>
          <a:p>
            <a:pPr lvl="2"/>
            <a:r>
              <a:rPr lang="en-GB" dirty="0" err="1"/>
              <a:t>Array.prototype.reduce</a:t>
            </a:r>
            <a:r>
              <a:rPr lang="en-GB" dirty="0"/>
              <a:t>()</a:t>
            </a:r>
          </a:p>
          <a:p>
            <a:pPr lvl="2"/>
            <a:r>
              <a:rPr lang="en-GB" dirty="0" err="1"/>
              <a:t>Array.prototype.reduceRight</a:t>
            </a:r>
            <a:r>
              <a:rPr lang="en-GB" dirty="0"/>
              <a:t>()</a:t>
            </a:r>
          </a:p>
          <a:p>
            <a:pPr lvl="2"/>
            <a:endParaRPr lang="en-GB" dirty="0"/>
          </a:p>
        </p:txBody>
      </p:sp>
      <p:pic>
        <p:nvPicPr>
          <p:cNvPr id="4" name="Picture 3">
            <a:extLst>
              <a:ext uri="{FF2B5EF4-FFF2-40B4-BE49-F238E27FC236}">
                <a16:creationId xmlns:a16="http://schemas.microsoft.com/office/drawing/2014/main" id="{99633002-2473-F349-B6ED-03EC501820F8}"/>
              </a:ext>
            </a:extLst>
          </p:cNvPr>
          <p:cNvPicPr>
            <a:picLocks noChangeAspect="1"/>
          </p:cNvPicPr>
          <p:nvPr/>
        </p:nvPicPr>
        <p:blipFill>
          <a:blip r:embed="rId2"/>
          <a:stretch>
            <a:fillRect/>
          </a:stretch>
        </p:blipFill>
        <p:spPr>
          <a:xfrm>
            <a:off x="8184873" y="0"/>
            <a:ext cx="3836096" cy="6858000"/>
          </a:xfrm>
          <a:prstGeom prst="rect">
            <a:avLst/>
          </a:prstGeom>
        </p:spPr>
      </p:pic>
    </p:spTree>
    <p:extLst>
      <p:ext uri="{BB962C8B-B14F-4D97-AF65-F5344CB8AC3E}">
        <p14:creationId xmlns:p14="http://schemas.microsoft.com/office/powerpoint/2010/main" val="250924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dirty="0"/>
              <a:t>array extras vs. for loop </a:t>
            </a:r>
            <a:br>
              <a:rPr lang="en-GB" dirty="0"/>
            </a:br>
            <a:endParaRPr lang="en-GB" dirty="0"/>
          </a:p>
        </p:txBody>
      </p:sp>
      <p:sp>
        <p:nvSpPr>
          <p:cNvPr id="7" name="Content Placeholder 6">
            <a:extLst>
              <a:ext uri="{FF2B5EF4-FFF2-40B4-BE49-F238E27FC236}">
                <a16:creationId xmlns:a16="http://schemas.microsoft.com/office/drawing/2014/main" id="{DC564C79-9A0B-B745-8B9D-63998CEFFE8D}"/>
              </a:ext>
            </a:extLst>
          </p:cNvPr>
          <p:cNvSpPr>
            <a:spLocks noGrp="1"/>
          </p:cNvSpPr>
          <p:nvPr>
            <p:ph sz="half" idx="1"/>
          </p:nvPr>
        </p:nvSpPr>
        <p:spPr/>
        <p:txBody>
          <a:bodyPr/>
          <a:lstStyle/>
          <a:p>
            <a:endParaRPr lang="en-GB" dirty="0"/>
          </a:p>
        </p:txBody>
      </p:sp>
      <p:sp>
        <p:nvSpPr>
          <p:cNvPr id="8" name="Content Placeholder 7">
            <a:extLst>
              <a:ext uri="{FF2B5EF4-FFF2-40B4-BE49-F238E27FC236}">
                <a16:creationId xmlns:a16="http://schemas.microsoft.com/office/drawing/2014/main" id="{F1C73374-BF77-6049-9611-0996A00FC4BA}"/>
              </a:ext>
            </a:extLst>
          </p:cNvPr>
          <p:cNvSpPr>
            <a:spLocks noGrp="1"/>
          </p:cNvSpPr>
          <p:nvPr>
            <p:ph sz="half" idx="2"/>
          </p:nvPr>
        </p:nvSpPr>
        <p:spPr/>
        <p:txBody>
          <a:bodyPr/>
          <a:lstStyle/>
          <a:p>
            <a:endParaRPr lang="en-GB" dirty="0"/>
          </a:p>
        </p:txBody>
      </p:sp>
      <p:pic>
        <p:nvPicPr>
          <p:cNvPr id="9" name="Picture 8">
            <a:extLst>
              <a:ext uri="{FF2B5EF4-FFF2-40B4-BE49-F238E27FC236}">
                <a16:creationId xmlns:a16="http://schemas.microsoft.com/office/drawing/2014/main" id="{0DD6A622-F2F6-3045-AFC6-9019158325A8}"/>
              </a:ext>
            </a:extLst>
          </p:cNvPr>
          <p:cNvPicPr>
            <a:picLocks noChangeAspect="1"/>
          </p:cNvPicPr>
          <p:nvPr/>
        </p:nvPicPr>
        <p:blipFill>
          <a:blip r:embed="rId2"/>
          <a:stretch>
            <a:fillRect/>
          </a:stretch>
        </p:blipFill>
        <p:spPr>
          <a:xfrm>
            <a:off x="838200" y="1232059"/>
            <a:ext cx="4883738" cy="5291889"/>
          </a:xfrm>
          <a:prstGeom prst="rect">
            <a:avLst/>
          </a:prstGeom>
        </p:spPr>
      </p:pic>
      <p:pic>
        <p:nvPicPr>
          <p:cNvPr id="10" name="Picture 9">
            <a:extLst>
              <a:ext uri="{FF2B5EF4-FFF2-40B4-BE49-F238E27FC236}">
                <a16:creationId xmlns:a16="http://schemas.microsoft.com/office/drawing/2014/main" id="{37C72230-0648-3143-AFB3-A0C384DB6511}"/>
              </a:ext>
            </a:extLst>
          </p:cNvPr>
          <p:cNvPicPr>
            <a:picLocks noChangeAspect="1"/>
          </p:cNvPicPr>
          <p:nvPr/>
        </p:nvPicPr>
        <p:blipFill>
          <a:blip r:embed="rId3"/>
          <a:stretch>
            <a:fillRect/>
          </a:stretch>
        </p:blipFill>
        <p:spPr>
          <a:xfrm>
            <a:off x="6172200" y="1232058"/>
            <a:ext cx="4643343" cy="5291889"/>
          </a:xfrm>
          <a:prstGeom prst="rect">
            <a:avLst/>
          </a:prstGeom>
        </p:spPr>
      </p:pic>
      <p:pic>
        <p:nvPicPr>
          <p:cNvPr id="11" name="Picture 10">
            <a:extLst>
              <a:ext uri="{FF2B5EF4-FFF2-40B4-BE49-F238E27FC236}">
                <a16:creationId xmlns:a16="http://schemas.microsoft.com/office/drawing/2014/main" id="{B76D3022-14DC-B247-B90F-99932516DE02}"/>
              </a:ext>
            </a:extLst>
          </p:cNvPr>
          <p:cNvPicPr>
            <a:picLocks noChangeAspect="1"/>
          </p:cNvPicPr>
          <p:nvPr/>
        </p:nvPicPr>
        <p:blipFill>
          <a:blip r:embed="rId4"/>
          <a:stretch>
            <a:fillRect/>
          </a:stretch>
        </p:blipFill>
        <p:spPr>
          <a:xfrm>
            <a:off x="6290210" y="2681057"/>
            <a:ext cx="2679129" cy="1027884"/>
          </a:xfrm>
          <a:prstGeom prst="rect">
            <a:avLst/>
          </a:prstGeom>
        </p:spPr>
      </p:pic>
      <p:cxnSp>
        <p:nvCxnSpPr>
          <p:cNvPr id="13" name="Straight Connector 12">
            <a:extLst>
              <a:ext uri="{FF2B5EF4-FFF2-40B4-BE49-F238E27FC236}">
                <a16:creationId xmlns:a16="http://schemas.microsoft.com/office/drawing/2014/main" id="{7DB495CC-60A2-144F-87D1-EBB735EE7B60}"/>
              </a:ext>
            </a:extLst>
          </p:cNvPr>
          <p:cNvCxnSpPr>
            <a:cxnSpLocks/>
          </p:cNvCxnSpPr>
          <p:nvPr/>
        </p:nvCxnSpPr>
        <p:spPr>
          <a:xfrm>
            <a:off x="924674"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FB1A38-9F74-A640-85B1-FEBDC9558B30}"/>
              </a:ext>
            </a:extLst>
          </p:cNvPr>
          <p:cNvCxnSpPr>
            <a:cxnSpLocks/>
          </p:cNvCxnSpPr>
          <p:nvPr/>
        </p:nvCxnSpPr>
        <p:spPr>
          <a:xfrm>
            <a:off x="2669568"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4AB3A6-1ACF-C34E-AA48-817F9EE63D9A}"/>
              </a:ext>
            </a:extLst>
          </p:cNvPr>
          <p:cNvCxnSpPr>
            <a:cxnSpLocks/>
          </p:cNvCxnSpPr>
          <p:nvPr/>
        </p:nvCxnSpPr>
        <p:spPr>
          <a:xfrm>
            <a:off x="6604571" y="2977794"/>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3A4FAF1-540E-F746-9BBF-3DE963FFBC03}"/>
              </a:ext>
            </a:extLst>
          </p:cNvPr>
          <p:cNvPicPr>
            <a:picLocks noChangeAspect="1"/>
          </p:cNvPicPr>
          <p:nvPr/>
        </p:nvPicPr>
        <p:blipFill>
          <a:blip r:embed="rId5"/>
          <a:stretch>
            <a:fillRect/>
          </a:stretch>
        </p:blipFill>
        <p:spPr>
          <a:xfrm>
            <a:off x="6172200" y="3811233"/>
            <a:ext cx="4643343" cy="2662467"/>
          </a:xfrm>
          <a:prstGeom prst="rect">
            <a:avLst/>
          </a:prstGeom>
        </p:spPr>
      </p:pic>
      <p:cxnSp>
        <p:nvCxnSpPr>
          <p:cNvPr id="18" name="Straight Connector 17">
            <a:extLst>
              <a:ext uri="{FF2B5EF4-FFF2-40B4-BE49-F238E27FC236}">
                <a16:creationId xmlns:a16="http://schemas.microsoft.com/office/drawing/2014/main" id="{A2C4CE40-15E5-A74E-9FE6-B0AA0E5D7A3D}"/>
              </a:ext>
            </a:extLst>
          </p:cNvPr>
          <p:cNvCxnSpPr>
            <a:cxnSpLocks/>
          </p:cNvCxnSpPr>
          <p:nvPr/>
        </p:nvCxnSpPr>
        <p:spPr>
          <a:xfrm>
            <a:off x="7198760" y="3667845"/>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1ECD2-E3C0-284B-8364-AA8AB9D3FE20}"/>
              </a:ext>
            </a:extLst>
          </p:cNvPr>
          <p:cNvCxnSpPr>
            <a:cxnSpLocks/>
          </p:cNvCxnSpPr>
          <p:nvPr/>
        </p:nvCxnSpPr>
        <p:spPr>
          <a:xfrm>
            <a:off x="2082230" y="3541160"/>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D63DCB-6FDB-4549-AF0C-DA5C1B52E9DF}"/>
              </a:ext>
            </a:extLst>
          </p:cNvPr>
          <p:cNvCxnSpPr>
            <a:cxnSpLocks/>
          </p:cNvCxnSpPr>
          <p:nvPr/>
        </p:nvCxnSpPr>
        <p:spPr>
          <a:xfrm>
            <a:off x="8030967" y="4393916"/>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5FCE73-542B-5D43-B994-23C3BF2DD862}"/>
              </a:ext>
            </a:extLst>
          </p:cNvPr>
          <p:cNvCxnSpPr>
            <a:cxnSpLocks/>
          </p:cNvCxnSpPr>
          <p:nvPr/>
        </p:nvCxnSpPr>
        <p:spPr>
          <a:xfrm>
            <a:off x="7926513" y="4022334"/>
            <a:ext cx="104282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E4D2D2-6FCE-F143-9E21-31AD848756BF}"/>
              </a:ext>
            </a:extLst>
          </p:cNvPr>
          <p:cNvCxnSpPr>
            <a:cxnSpLocks/>
          </p:cNvCxnSpPr>
          <p:nvPr/>
        </p:nvCxnSpPr>
        <p:spPr>
          <a:xfrm>
            <a:off x="8661115" y="4731251"/>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1F94E6-A78F-A44A-8587-87A2DA574010}"/>
              </a:ext>
            </a:extLst>
          </p:cNvPr>
          <p:cNvCxnSpPr>
            <a:cxnSpLocks/>
          </p:cNvCxnSpPr>
          <p:nvPr/>
        </p:nvCxnSpPr>
        <p:spPr>
          <a:xfrm>
            <a:off x="9388868" y="5469278"/>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85BAC-591F-2343-8E96-81FE8E8A2370}"/>
              </a:ext>
            </a:extLst>
          </p:cNvPr>
          <p:cNvCxnSpPr>
            <a:cxnSpLocks/>
          </p:cNvCxnSpPr>
          <p:nvPr/>
        </p:nvCxnSpPr>
        <p:spPr>
          <a:xfrm>
            <a:off x="8164531" y="5662775"/>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7A242E-5930-314B-B518-1BF4C096E66F}"/>
              </a:ext>
            </a:extLst>
          </p:cNvPr>
          <p:cNvCxnSpPr>
            <a:cxnSpLocks/>
          </p:cNvCxnSpPr>
          <p:nvPr/>
        </p:nvCxnSpPr>
        <p:spPr>
          <a:xfrm>
            <a:off x="7198760" y="5825449"/>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60AE5FEF-919E-F54D-9521-40B265C28A16}"/>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function composition</a:t>
            </a:r>
          </a:p>
        </p:txBody>
      </p:sp>
      <p:sp>
        <p:nvSpPr>
          <p:cNvPr id="6" name="Text Placeholder 5">
            <a:extLst>
              <a:ext uri="{FF2B5EF4-FFF2-40B4-BE49-F238E27FC236}">
                <a16:creationId xmlns:a16="http://schemas.microsoft.com/office/drawing/2014/main" id="{938124D7-40BD-1B4B-815B-0D136F2DABAC}"/>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261577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Composition styles inline, adhoc, generic</a:t>
            </a:r>
          </a:p>
        </p:txBody>
      </p:sp>
      <p:sp>
        <p:nvSpPr>
          <p:cNvPr id="168" name="Shape 168"/>
          <p:cNvSpPr/>
          <p:nvPr/>
        </p:nvSpPr>
        <p:spPr>
          <a:xfrm>
            <a:off x="5826882" y="3249929"/>
            <a:ext cx="538236" cy="358141"/>
          </a:xfrm>
          <a:prstGeom prst="rect">
            <a:avLst/>
          </a:prstGeom>
          <a:ln w="12700">
            <a:miter lim="400000"/>
          </a:ln>
        </p:spPr>
        <p:txBody>
          <a:bodyPr wrap="none" lIns="45719" rIns="45719">
            <a:spAutoFit/>
          </a:bodyPr>
          <a:lstStyle/>
          <a:p>
            <a:endParaRPr/>
          </a:p>
        </p:txBody>
      </p:sp>
      <p:pic>
        <p:nvPicPr>
          <p:cNvPr id="169" name="pasted-image.png"/>
          <p:cNvPicPr>
            <a:picLocks noChangeAspect="1"/>
          </p:cNvPicPr>
          <p:nvPr/>
        </p:nvPicPr>
        <p:blipFill>
          <a:blip r:embed="rId2">
            <a:extLst/>
          </a:blip>
          <a:stretch>
            <a:fillRect/>
          </a:stretch>
        </p:blipFill>
        <p:spPr>
          <a:xfrm>
            <a:off x="920151" y="1441213"/>
            <a:ext cx="8548437" cy="5238987"/>
          </a:xfrm>
          <a:prstGeom prst="rect">
            <a:avLst/>
          </a:prstGeom>
          <a:ln w="12700">
            <a:miter lim="400000"/>
          </a:ln>
        </p:spPr>
      </p:pic>
      <p:sp>
        <p:nvSpPr>
          <p:cNvPr id="170" name="Shape 170"/>
          <p:cNvSpPr/>
          <p:nvPr/>
        </p:nvSpPr>
        <p:spPr>
          <a:xfrm>
            <a:off x="9725783" y="1726089"/>
            <a:ext cx="1217639"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solidFill>
                  <a:schemeClr val="accent6">
                    <a:lumOff val="-9568"/>
                  </a:schemeClr>
                </a:solidFill>
              </a:defRPr>
            </a:pPr>
            <a:r>
              <a:rPr lang="en-US" dirty="0">
                <a:solidFill>
                  <a:schemeClr val="tx1"/>
                </a:solidFill>
              </a:rPr>
              <a:t>1. </a:t>
            </a:r>
            <a:r>
              <a:rPr dirty="0"/>
              <a:t>readable</a:t>
            </a:r>
          </a:p>
          <a:p>
            <a:pPr>
              <a:defRPr b="1">
                <a:solidFill>
                  <a:schemeClr val="accent6">
                    <a:lumOff val="-9568"/>
                  </a:schemeClr>
                </a:solidFill>
              </a:defRPr>
            </a:pPr>
            <a:r>
              <a:rPr dirty="0"/>
              <a:t>reused,</a:t>
            </a:r>
          </a:p>
          <a:p>
            <a:pPr>
              <a:defRPr b="1">
                <a:solidFill>
                  <a:srgbClr val="FF2600"/>
                </a:solidFill>
              </a:defRPr>
            </a:pPr>
            <a:r>
              <a:rPr dirty="0"/>
              <a:t>slow 400ms</a:t>
            </a:r>
          </a:p>
        </p:txBody>
      </p:sp>
      <p:sp>
        <p:nvSpPr>
          <p:cNvPr id="171" name="Shape 171"/>
          <p:cNvSpPr/>
          <p:nvPr/>
        </p:nvSpPr>
        <p:spPr>
          <a:xfrm>
            <a:off x="9727196" y="2637195"/>
            <a:ext cx="1225655"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dirty="0"/>
              <a:t>2. </a:t>
            </a:r>
            <a:r>
              <a:rPr dirty="0"/>
              <a:t>readable,</a:t>
            </a:r>
          </a:p>
          <a:p>
            <a:pPr>
              <a:defRPr b="1">
                <a:solidFill>
                  <a:schemeClr val="accent6">
                    <a:lumOff val="-9568"/>
                  </a:schemeClr>
                </a:solidFill>
              </a:defRPr>
            </a:pPr>
            <a:r>
              <a:rPr dirty="0"/>
              <a:t>reused</a:t>
            </a:r>
          </a:p>
          <a:p>
            <a:pPr>
              <a:defRPr b="1">
                <a:solidFill>
                  <a:schemeClr val="accent6">
                    <a:lumOff val="-9568"/>
                  </a:schemeClr>
                </a:solidFill>
              </a:defRPr>
            </a:pPr>
            <a:r>
              <a:rPr dirty="0"/>
              <a:t>fast 120ms</a:t>
            </a:r>
          </a:p>
        </p:txBody>
      </p:sp>
      <p:sp>
        <p:nvSpPr>
          <p:cNvPr id="172" name="Shape 172"/>
          <p:cNvSpPr/>
          <p:nvPr/>
        </p:nvSpPr>
        <p:spPr>
          <a:xfrm>
            <a:off x="9727196" y="3564136"/>
            <a:ext cx="1225655"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dirty="0"/>
              <a:t>3. </a:t>
            </a:r>
            <a:r>
              <a:rPr dirty="0"/>
              <a:t>readable,</a:t>
            </a:r>
          </a:p>
          <a:p>
            <a:pPr>
              <a:defRPr b="1">
                <a:solidFill>
                  <a:schemeClr val="accent6">
                    <a:lumOff val="-9568"/>
                  </a:schemeClr>
                </a:solidFill>
              </a:defRPr>
            </a:pPr>
            <a:r>
              <a:rPr dirty="0"/>
              <a:t>reused</a:t>
            </a:r>
          </a:p>
          <a:p>
            <a:pPr>
              <a:defRPr b="1">
                <a:solidFill>
                  <a:schemeClr val="accent6">
                    <a:lumOff val="-9568"/>
                  </a:schemeClr>
                </a:solidFill>
              </a:defRPr>
            </a:pPr>
            <a:r>
              <a:rPr dirty="0"/>
              <a:t>fast 120ms</a:t>
            </a:r>
          </a:p>
        </p:txBody>
      </p:sp>
      <p:sp>
        <p:nvSpPr>
          <p:cNvPr id="173" name="Shape 173"/>
          <p:cNvSpPr/>
          <p:nvPr/>
        </p:nvSpPr>
        <p:spPr>
          <a:xfrm>
            <a:off x="9765296" y="4500643"/>
            <a:ext cx="1217639" cy="120032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rPr lang="en-US" dirty="0"/>
              <a:t>4. </a:t>
            </a:r>
            <a:r>
              <a:rPr dirty="0"/>
              <a:t>readable,</a:t>
            </a:r>
          </a:p>
          <a:p>
            <a:pPr>
              <a:defRPr b="1">
                <a:solidFill>
                  <a:schemeClr val="accent6">
                    <a:lumOff val="-9568"/>
                  </a:schemeClr>
                </a:solidFill>
              </a:defRPr>
            </a:pPr>
            <a:r>
              <a:rPr dirty="0"/>
              <a:t>reused</a:t>
            </a:r>
          </a:p>
          <a:p>
            <a:pPr>
              <a:defRPr b="1"/>
            </a:pPr>
            <a:r>
              <a:rPr dirty="0"/>
              <a:t>fast 153ms </a:t>
            </a:r>
          </a:p>
          <a:p>
            <a:pPr>
              <a:defRPr b="1"/>
            </a:pPr>
            <a:r>
              <a:rPr dirty="0"/>
              <a:t>slow 300ms</a:t>
            </a:r>
          </a:p>
        </p:txBody>
      </p:sp>
      <p:sp>
        <p:nvSpPr>
          <p:cNvPr id="174" name="Shape 174"/>
          <p:cNvSpPr/>
          <p:nvPr/>
        </p:nvSpPr>
        <p:spPr>
          <a:xfrm>
            <a:off x="9725783" y="5691149"/>
            <a:ext cx="1366719"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solidFill>
                  <a:schemeClr val="accent6">
                    <a:lumOff val="-9568"/>
                  </a:schemeClr>
                </a:solidFill>
              </a:defRPr>
            </a:pPr>
            <a:r>
              <a:rPr lang="en-US" dirty="0">
                <a:solidFill>
                  <a:schemeClr val="tx1"/>
                </a:solidFill>
              </a:rPr>
              <a:t>5. </a:t>
            </a:r>
            <a:r>
              <a:rPr dirty="0"/>
              <a:t>readable</a:t>
            </a:r>
          </a:p>
          <a:p>
            <a:pPr>
              <a:defRPr b="1">
                <a:solidFill>
                  <a:schemeClr val="accent6">
                    <a:lumOff val="-9568"/>
                  </a:schemeClr>
                </a:solidFill>
              </a:defRPr>
            </a:pPr>
            <a:r>
              <a:rPr dirty="0"/>
              <a:t>reused,</a:t>
            </a:r>
          </a:p>
          <a:p>
            <a:pPr>
              <a:defRPr b="1">
                <a:solidFill>
                  <a:srgbClr val="FF2600"/>
                </a:solidFill>
              </a:defRPr>
            </a:pPr>
            <a:r>
              <a:rPr dirty="0"/>
              <a:t>non standard</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lvl1pPr defTabSz="896111">
              <a:defRPr sz="4312"/>
            </a:lvl1pPr>
          </a:lstStyle>
          <a:p>
            <a:r>
              <a:t>Composition - compose() implementations</a:t>
            </a:r>
          </a:p>
        </p:txBody>
      </p:sp>
      <p:sp>
        <p:nvSpPr>
          <p:cNvPr id="177" name="Shape 177"/>
          <p:cNvSpPr/>
          <p:nvPr/>
        </p:nvSpPr>
        <p:spPr>
          <a:xfrm>
            <a:off x="11035886" y="4462543"/>
            <a:ext cx="746073"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solidFill>
                  <a:schemeClr val="accent6">
                    <a:lumOff val="-9568"/>
                  </a:schemeClr>
                </a:solidFill>
              </a:defRPr>
            </a:lvl1pPr>
          </a:lstStyle>
          <a:p>
            <a:r>
              <a:t>153ms</a:t>
            </a:r>
          </a:p>
        </p:txBody>
      </p:sp>
      <p:sp>
        <p:nvSpPr>
          <p:cNvPr id="178" name="Shape 178"/>
          <p:cNvSpPr/>
          <p:nvPr/>
        </p:nvSpPr>
        <p:spPr>
          <a:xfrm>
            <a:off x="11008483" y="1856145"/>
            <a:ext cx="800879"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FF2600"/>
                </a:solidFill>
              </a:defRPr>
            </a:lvl1pPr>
          </a:lstStyle>
          <a:p>
            <a:r>
              <a:t>300ms</a:t>
            </a:r>
          </a:p>
        </p:txBody>
      </p:sp>
      <p:pic>
        <p:nvPicPr>
          <p:cNvPr id="179" name="pasted-image.png"/>
          <p:cNvPicPr>
            <a:picLocks noChangeAspect="1"/>
          </p:cNvPicPr>
          <p:nvPr/>
        </p:nvPicPr>
        <p:blipFill>
          <a:blip r:embed="rId2">
            <a:extLst/>
          </a:blip>
          <a:stretch>
            <a:fillRect/>
          </a:stretch>
        </p:blipFill>
        <p:spPr>
          <a:xfrm>
            <a:off x="3282632" y="1561219"/>
            <a:ext cx="7715192" cy="4487282"/>
          </a:xfrm>
          <a:prstGeom prst="rect">
            <a:avLst/>
          </a:prstGeom>
          <a:ln w="12700">
            <a:miter lim="400000"/>
          </a:ln>
        </p:spPr>
      </p:pic>
      <p:sp>
        <p:nvSpPr>
          <p:cNvPr id="180" name="Shape 180"/>
          <p:cNvSpPr/>
          <p:nvPr/>
        </p:nvSpPr>
        <p:spPr>
          <a:xfrm>
            <a:off x="494296" y="1605043"/>
            <a:ext cx="2936750" cy="3634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a:pPr>
            <a:r>
              <a:t>JavaScript language </a:t>
            </a:r>
          </a:p>
          <a:p>
            <a:pPr>
              <a:defRPr b="1"/>
            </a:pPr>
            <a:r>
              <a:t>does not have API for </a:t>
            </a:r>
          </a:p>
          <a:p>
            <a:pPr>
              <a:defRPr b="1"/>
            </a:pPr>
            <a:r>
              <a:t>“generic compose” or </a:t>
            </a:r>
          </a:p>
          <a:p>
            <a:pPr>
              <a:defRPr b="1"/>
            </a:pPr>
            <a:r>
              <a:t>“construct”</a:t>
            </a:r>
          </a:p>
          <a:p>
            <a:pPr>
              <a:defRPr b="1"/>
            </a:pPr>
            <a:endParaRPr/>
          </a:p>
          <a:p>
            <a:pPr>
              <a:defRPr b="1"/>
            </a:pPr>
            <a:r>
              <a:t>Observe these 2 </a:t>
            </a:r>
          </a:p>
          <a:p>
            <a:pPr>
              <a:defRPr b="1"/>
            </a:pPr>
            <a:r>
              <a:t>sample implementations. </a:t>
            </a:r>
          </a:p>
          <a:p>
            <a:pPr>
              <a:defRPr sz="1100" b="1"/>
            </a:pPr>
            <a:r>
              <a:t>still naive, </a:t>
            </a:r>
          </a:p>
          <a:p>
            <a:pPr>
              <a:defRPr sz="1100" b="1"/>
            </a:pPr>
            <a:r>
              <a:t>not exact semantics as</a:t>
            </a:r>
          </a:p>
          <a:p>
            <a:pPr>
              <a:defRPr sz="1100" b="1"/>
            </a:pPr>
            <a:r>
              <a:t>map.map.map</a:t>
            </a:r>
          </a:p>
          <a:p>
            <a:pPr>
              <a:defRPr sz="1100" b="1"/>
            </a:pPr>
            <a:r>
              <a:t>because of (i, items).</a:t>
            </a:r>
          </a:p>
          <a:p>
            <a:pPr>
              <a:defRPr b="1"/>
            </a:pPr>
            <a:endParaRPr/>
          </a:p>
          <a:p>
            <a:pPr>
              <a:defRPr b="1"/>
            </a:pPr>
            <a:r>
              <a:t>Just as an example </a:t>
            </a:r>
          </a:p>
          <a:p>
            <a:pPr>
              <a:defRPr b="1"/>
            </a:pPr>
            <a:r>
              <a:t>of performance of </a:t>
            </a:r>
          </a:p>
          <a:p>
            <a:pPr>
              <a:defRPr b="1"/>
            </a:pPr>
            <a:r>
              <a:t>good old “for” [1]</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C46850-C1E8-B344-A5BC-A34A2A6EAD4C}"/>
              </a:ext>
            </a:extLst>
          </p:cNvPr>
          <p:cNvSpPr>
            <a:spLocks noGrp="1"/>
          </p:cNvSpPr>
          <p:nvPr>
            <p:ph type="title"/>
          </p:nvPr>
        </p:nvSpPr>
        <p:spPr>
          <a:xfrm>
            <a:off x="640079" y="2053641"/>
            <a:ext cx="3669161" cy="2760098"/>
          </a:xfrm>
        </p:spPr>
        <p:txBody>
          <a:bodyPr vert="horz" lIns="91440" tIns="45720" rIns="91440" bIns="45720" rtlCol="0">
            <a:normAutofit/>
          </a:bodyPr>
          <a:lstStyle/>
          <a:p>
            <a:pPr>
              <a:spcBef>
                <a:spcPct val="0"/>
              </a:spcBef>
            </a:pPr>
            <a:r>
              <a:rPr lang="en-US" kern="1200">
                <a:solidFill>
                  <a:srgbClr val="FFFFFF"/>
                </a:solidFill>
                <a:latin typeface="+mj-lt"/>
                <a:ea typeface="+mj-ea"/>
                <a:cs typeface="+mj-cs"/>
              </a:rPr>
              <a:t>Functional vs. others</a:t>
            </a:r>
          </a:p>
        </p:txBody>
      </p:sp>
      <p:sp>
        <p:nvSpPr>
          <p:cNvPr id="3" name="Text Placeholder 2">
            <a:extLst>
              <a:ext uri="{FF2B5EF4-FFF2-40B4-BE49-F238E27FC236}">
                <a16:creationId xmlns:a16="http://schemas.microsoft.com/office/drawing/2014/main" id="{6CA035D1-1706-6548-9795-A6C3A3E388C9}"/>
              </a:ext>
            </a:extLst>
          </p:cNvPr>
          <p:cNvSpPr>
            <a:spLocks noGrp="1"/>
          </p:cNvSpPr>
          <p:nvPr>
            <p:ph idx="1"/>
          </p:nvPr>
        </p:nvSpPr>
        <p:spPr>
          <a:xfrm>
            <a:off x="6090574" y="801866"/>
            <a:ext cx="5306084" cy="5230634"/>
          </a:xfrm>
        </p:spPr>
        <p:txBody>
          <a:bodyPr vert="horz" lIns="91440" tIns="45720" rIns="91440" bIns="45720" rtlCol="0" anchor="ctr">
            <a:normAutofit/>
          </a:bodyPr>
          <a:lstStyle/>
          <a:p>
            <a:pPr>
              <a:buFont typeface="Arial" panose="020B0604020202020204" pitchFamily="34" charset="0"/>
              <a:buChar char="•"/>
            </a:pPr>
            <a:r>
              <a:rPr lang="en-US" sz="2400" kern="1200" dirty="0">
                <a:solidFill>
                  <a:srgbClr val="000000"/>
                </a:solidFill>
              </a:rPr>
              <a:t>Keep it sane</a:t>
            </a:r>
          </a:p>
          <a:p>
            <a:pPr>
              <a:buFont typeface="Arial" panose="020B0604020202020204" pitchFamily="34" charset="0"/>
              <a:buChar char="•"/>
            </a:pPr>
            <a:endParaRPr lang="en-US" sz="2400" kern="1200" dirty="0">
              <a:solidFill>
                <a:srgbClr val="000000"/>
              </a:solidFill>
            </a:endParaRPr>
          </a:p>
          <a:p>
            <a:pPr>
              <a:buFont typeface="Arial" panose="020B0604020202020204" pitchFamily="34" charset="0"/>
              <a:buChar char="•"/>
            </a:pPr>
            <a:r>
              <a:rPr lang="en-US" sz="2400" b="1" dirty="0">
                <a:solidFill>
                  <a:srgbClr val="000000"/>
                </a:solidFill>
              </a:rPr>
              <a:t>f</a:t>
            </a:r>
            <a:r>
              <a:rPr lang="en-US" sz="2400" b="1" kern="1200" dirty="0">
                <a:solidFill>
                  <a:srgbClr val="000000"/>
                </a:solidFill>
              </a:rPr>
              <a:t>unction is basic JS construct</a:t>
            </a:r>
          </a:p>
          <a:p>
            <a:pPr>
              <a:buFont typeface="Arial" panose="020B0604020202020204" pitchFamily="34" charset="0"/>
              <a:buChar char="•"/>
            </a:pPr>
            <a:r>
              <a:rPr lang="en-US" sz="2400" kern="1200" dirty="0">
                <a:solidFill>
                  <a:srgbClr val="000000"/>
                </a:solidFill>
              </a:rPr>
              <a:t>functions to methods</a:t>
            </a:r>
          </a:p>
          <a:p>
            <a:pPr>
              <a:buFont typeface="Arial" panose="020B0604020202020204" pitchFamily="34" charset="0"/>
              <a:buChar char="•"/>
            </a:pPr>
            <a:r>
              <a:rPr lang="en-US" sz="2400" kern="1200" dirty="0">
                <a:solidFill>
                  <a:srgbClr val="000000"/>
                </a:solidFill>
              </a:rPr>
              <a:t>methods to functions</a:t>
            </a:r>
          </a:p>
        </p:txBody>
      </p:sp>
    </p:spTree>
    <p:extLst>
      <p:ext uri="{BB962C8B-B14F-4D97-AF65-F5344CB8AC3E}">
        <p14:creationId xmlns:p14="http://schemas.microsoft.com/office/powerpoint/2010/main" val="160384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8585745" y="60325"/>
            <a:ext cx="3572620" cy="1675061"/>
          </a:xfrm>
          <a:prstGeom prst="rect">
            <a:avLst/>
          </a:prstGeom>
        </p:spPr>
        <p:txBody>
          <a:bodyPr/>
          <a:lstStyle/>
          <a:p>
            <a:pPr defTabSz="576072">
              <a:defRPr sz="2772"/>
            </a:pPr>
            <a:r>
              <a:t>JavaScript - too much functional ?</a:t>
            </a:r>
          </a:p>
          <a:p>
            <a:pPr defTabSz="576072">
              <a:defRPr sz="2772"/>
            </a:pPr>
            <a:r>
              <a:t>Alebo čo sa stane, keď to “preženiete”.</a:t>
            </a:r>
          </a:p>
        </p:txBody>
      </p:sp>
      <p:pic>
        <p:nvPicPr>
          <p:cNvPr id="183" name="pasted-image.png"/>
          <p:cNvPicPr>
            <a:picLocks noChangeAspect="1"/>
          </p:cNvPicPr>
          <p:nvPr/>
        </p:nvPicPr>
        <p:blipFill>
          <a:blip r:embed="rId2">
            <a:extLst/>
          </a:blip>
          <a:stretch>
            <a:fillRect/>
          </a:stretch>
        </p:blipFill>
        <p:spPr>
          <a:xfrm>
            <a:off x="141856" y="51438"/>
            <a:ext cx="8429871" cy="6755124"/>
          </a:xfrm>
          <a:prstGeom prst="rect">
            <a:avLst/>
          </a:prstGeom>
          <a:ln w="12700">
            <a:miter lim="400000"/>
          </a:ln>
        </p:spPr>
      </p:pic>
      <p:sp>
        <p:nvSpPr>
          <p:cNvPr id="184" name="Shape 184"/>
          <p:cNvSpPr/>
          <p:nvPr/>
        </p:nvSpPr>
        <p:spPr>
          <a:xfrm rot="10800000">
            <a:off x="4118822" y="19522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85" name="Shape 185"/>
          <p:cNvSpPr/>
          <p:nvPr/>
        </p:nvSpPr>
        <p:spPr>
          <a:xfrm>
            <a:off x="8633583" y="1700529"/>
            <a:ext cx="3291568" cy="4625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indent="-228600">
              <a:buSzPct val="100000"/>
              <a:buChar char="•"/>
            </a:pPr>
            <a:r>
              <a:t>is this still JavaScript ?</a:t>
            </a:r>
          </a:p>
          <a:p>
            <a:r>
              <a:t>how many JS people </a:t>
            </a:r>
          </a:p>
          <a:p>
            <a:pPr marL="457200" lvl="1" indent="-228600">
              <a:buSzPct val="100000"/>
              <a:buChar char="•"/>
            </a:pPr>
            <a:r>
              <a:t>will have to read it, </a:t>
            </a:r>
          </a:p>
          <a:p>
            <a:pPr marL="457200" lvl="1" indent="-228600">
              <a:buSzPct val="100000"/>
              <a:buChar char="•"/>
            </a:pPr>
            <a:r>
              <a:t>and will understand ?</a:t>
            </a:r>
          </a:p>
          <a:p>
            <a:pPr marL="228600" indent="-228600">
              <a:buSzPct val="100000"/>
              <a:buChar char="•"/>
            </a:pPr>
            <a:r>
              <a:t>Do you want to study </a:t>
            </a:r>
          </a:p>
          <a:p>
            <a:pPr marL="457200" lvl="1" indent="-228600">
              <a:buSzPct val="100000"/>
              <a:buChar char="•"/>
            </a:pPr>
            <a:r>
              <a:t>custom APIs (vocabularies) or use </a:t>
            </a:r>
          </a:p>
          <a:p>
            <a:pPr marL="457200" lvl="1" indent="-228600">
              <a:buSzPct val="100000"/>
              <a:buChar char="•"/>
            </a:pPr>
            <a:r>
              <a:t>“idiomatic JS” (for common oneliners) ?</a:t>
            </a:r>
          </a:p>
          <a:p>
            <a:pPr marL="228600" indent="-228600">
              <a:buSzPct val="100000"/>
              <a:buChar char="•"/>
            </a:pPr>
            <a:r>
              <a:t>is recursion really “best” for this structure parsing ?</a:t>
            </a:r>
          </a:p>
          <a:p>
            <a:pPr marL="228600" indent="-228600">
              <a:buSzPct val="100000"/>
              <a:buChar char="•"/>
            </a:pPr>
            <a:endParaRPr/>
          </a:p>
          <a:p>
            <a:pPr marL="228600" indent="-228600">
              <a:buSzPct val="100000"/>
              <a:buChar char="•"/>
            </a:pPr>
            <a:r>
              <a:t>is functional really best for this ? (internal data structure hiding)</a:t>
            </a:r>
          </a:p>
          <a:p>
            <a:pPr marL="457200" lvl="1" indent="-228600">
              <a:buSzPct val="100000"/>
              <a:buChar char="•"/>
            </a:pPr>
            <a:r>
              <a:t>which functions are really reusable ?</a:t>
            </a:r>
          </a:p>
        </p:txBody>
      </p:sp>
      <p:sp>
        <p:nvSpPr>
          <p:cNvPr id="186" name="Shape 186"/>
          <p:cNvSpPr/>
          <p:nvPr/>
        </p:nvSpPr>
        <p:spPr>
          <a:xfrm rot="10800000">
            <a:off x="4118822" y="34889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1" animBg="1" advAuto="0"/>
      <p:bldP spid="186"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png"/>
          <p:cNvPicPr>
            <a:picLocks noChangeAspect="1"/>
          </p:cNvPicPr>
          <p:nvPr/>
        </p:nvPicPr>
        <p:blipFill>
          <a:blip r:embed="rId2">
            <a:extLst/>
          </a:blip>
          <a:stretch>
            <a:fillRect/>
          </a:stretch>
        </p:blipFill>
        <p:spPr>
          <a:xfrm>
            <a:off x="349585" y="1311782"/>
            <a:ext cx="10559715" cy="5369188"/>
          </a:xfrm>
          <a:prstGeom prst="rect">
            <a:avLst/>
          </a:prstGeom>
          <a:ln w="12700">
            <a:miter lim="400000"/>
          </a:ln>
        </p:spPr>
      </p:pic>
      <p:sp>
        <p:nvSpPr>
          <p:cNvPr id="189" name="Shape 189"/>
          <p:cNvSpPr>
            <a:spLocks noGrp="1"/>
          </p:cNvSpPr>
          <p:nvPr>
            <p:ph type="title"/>
          </p:nvPr>
        </p:nvSpPr>
        <p:spPr>
          <a:xfrm>
            <a:off x="262235" y="60325"/>
            <a:ext cx="11896130" cy="1675061"/>
          </a:xfrm>
          <a:prstGeom prst="rect">
            <a:avLst/>
          </a:prstGeom>
        </p:spPr>
        <p:txBody>
          <a:bodyPr/>
          <a:lstStyle/>
          <a:p>
            <a:r>
              <a:t>JavaScript - from functions to object+methods</a:t>
            </a:r>
          </a:p>
        </p:txBody>
      </p:sp>
      <p:sp>
        <p:nvSpPr>
          <p:cNvPr id="190" name="Shape 190"/>
          <p:cNvSpPr/>
          <p:nvPr/>
        </p:nvSpPr>
        <p:spPr>
          <a:xfrm>
            <a:off x="4603226" y="41455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
        <p:nvSpPr>
          <p:cNvPr id="191" name="Shape 191"/>
          <p:cNvSpPr/>
          <p:nvPr/>
        </p:nvSpPr>
        <p:spPr>
          <a:xfrm>
            <a:off x="4628626" y="61521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animBg="1" advAuto="0"/>
      <p:bldP spid="191"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Functional JavaScript</a:t>
            </a:r>
          </a:p>
        </p:txBody>
      </p:sp>
      <p:sp>
        <p:nvSpPr>
          <p:cNvPr id="131" name="Shape 131"/>
          <p:cNvSpPr>
            <a:spLocks noGrp="1"/>
          </p:cNvSpPr>
          <p:nvPr>
            <p:ph idx="1"/>
          </p:nvPr>
        </p:nvSpPr>
        <p:spPr>
          <a:xfrm>
            <a:off x="838200" y="1825625"/>
            <a:ext cx="10515600" cy="1213668"/>
          </a:xfrm>
          <a:prstGeom prst="rect">
            <a:avLst/>
          </a:prstGeom>
        </p:spPr>
        <p:txBody>
          <a:bodyPr/>
          <a:lstStyle/>
          <a:p>
            <a:r>
              <a:rPr dirty="0"/>
              <a:t>JavaScript is a multi-paradigm language</a:t>
            </a:r>
          </a:p>
          <a:p>
            <a:r>
              <a:rPr dirty="0"/>
              <a:t>It can be used to program functionally</a:t>
            </a:r>
          </a:p>
        </p:txBody>
      </p:sp>
      <p:sp>
        <p:nvSpPr>
          <p:cNvPr id="132" name="Shape 132"/>
          <p:cNvSpPr/>
          <p:nvPr/>
        </p:nvSpPr>
        <p:spPr>
          <a:xfrm>
            <a:off x="838200" y="3174230"/>
            <a:ext cx="4299857" cy="319735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1900" b="1"/>
            </a:pPr>
            <a:r>
              <a:rPr dirty="0"/>
              <a:t>FP idioms:</a:t>
            </a:r>
          </a:p>
          <a:p>
            <a:pPr marL="228600" indent="-228600">
              <a:lnSpc>
                <a:spcPct val="72000"/>
              </a:lnSpc>
              <a:spcBef>
                <a:spcPts val="1000"/>
              </a:spcBef>
              <a:buSzPct val="100000"/>
              <a:buFont typeface="Arial"/>
              <a:buChar char="•"/>
              <a:defRPr sz="1900"/>
            </a:pPr>
            <a:r>
              <a:rPr dirty="0"/>
              <a:t>iterative functions, which can replace loops, </a:t>
            </a:r>
          </a:p>
          <a:p>
            <a:pPr marL="228600" indent="-228600">
              <a:lnSpc>
                <a:spcPct val="72000"/>
              </a:lnSpc>
              <a:spcBef>
                <a:spcPts val="1000"/>
              </a:spcBef>
              <a:buSzPct val="100000"/>
              <a:buFont typeface="Arial"/>
              <a:buChar char="•"/>
              <a:defRPr sz="1900"/>
            </a:pPr>
            <a:r>
              <a:rPr dirty="0"/>
              <a:t>list processing </a:t>
            </a:r>
          </a:p>
          <a:p>
            <a:pPr marL="228600" indent="-228600">
              <a:lnSpc>
                <a:spcPct val="72000"/>
              </a:lnSpc>
              <a:spcBef>
                <a:spcPts val="1000"/>
              </a:spcBef>
              <a:buSzPct val="100000"/>
              <a:buFont typeface="Arial"/>
              <a:buChar char="•"/>
              <a:defRPr sz="1900"/>
            </a:pPr>
            <a:r>
              <a:rPr dirty="0"/>
              <a:t>function manipulations</a:t>
            </a:r>
          </a:p>
          <a:p>
            <a:pPr marL="228600" indent="-228600">
              <a:lnSpc>
                <a:spcPct val="72000"/>
              </a:lnSpc>
              <a:spcBef>
                <a:spcPts val="1000"/>
              </a:spcBef>
              <a:buSzPct val="100000"/>
              <a:buFont typeface="Arial"/>
              <a:buChar char="•"/>
              <a:defRPr sz="1900"/>
            </a:pPr>
            <a:r>
              <a:rPr lang="en-US" dirty="0"/>
              <a:t>i</a:t>
            </a:r>
            <a:r>
              <a:rPr dirty="0"/>
              <a:t>mmutability</a:t>
            </a:r>
          </a:p>
          <a:p>
            <a:pPr marL="228600" indent="-228600">
              <a:lnSpc>
                <a:spcPct val="72000"/>
              </a:lnSpc>
              <a:spcBef>
                <a:spcPts val="1000"/>
              </a:spcBef>
              <a:buSzPct val="100000"/>
              <a:buFont typeface="Arial"/>
              <a:buChar char="•"/>
              <a:defRPr sz="1900"/>
            </a:pPr>
            <a:r>
              <a:rPr dirty="0"/>
              <a:t>pure functions</a:t>
            </a:r>
          </a:p>
          <a:p>
            <a:pPr marL="228600" indent="-228600">
              <a:lnSpc>
                <a:spcPct val="72000"/>
              </a:lnSpc>
              <a:spcBef>
                <a:spcPts val="1000"/>
              </a:spcBef>
              <a:buSzPct val="100000"/>
              <a:buFont typeface="Arial"/>
              <a:buChar char="•"/>
              <a:defRPr sz="1900"/>
            </a:pPr>
            <a:r>
              <a:rPr dirty="0"/>
              <a:t>branching</a:t>
            </a:r>
          </a:p>
          <a:p>
            <a:pPr marL="228600" indent="-228600">
              <a:lnSpc>
                <a:spcPct val="72000"/>
              </a:lnSpc>
              <a:spcBef>
                <a:spcPts val="1000"/>
              </a:spcBef>
              <a:buSzPct val="100000"/>
              <a:buFont typeface="Arial"/>
              <a:buChar char="•"/>
              <a:defRPr sz="1900"/>
            </a:pPr>
            <a:r>
              <a:rPr dirty="0"/>
              <a:t>... and many other things, </a:t>
            </a:r>
          </a:p>
        </p:txBody>
      </p:sp>
      <p:sp>
        <p:nvSpPr>
          <p:cNvPr id="133" name="Shape 133"/>
          <p:cNvSpPr/>
          <p:nvPr/>
        </p:nvSpPr>
        <p:spPr>
          <a:xfrm>
            <a:off x="5710644" y="3174230"/>
            <a:ext cx="4299858" cy="32537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72000"/>
              </a:lnSpc>
              <a:spcBef>
                <a:spcPts val="1000"/>
              </a:spcBef>
              <a:defRPr sz="2100" b="1"/>
            </a:pPr>
            <a:r>
              <a:rPr dirty="0"/>
              <a:t>Can help us to keep code:</a:t>
            </a:r>
          </a:p>
          <a:p>
            <a:pPr marL="228600" indent="-228600">
              <a:lnSpc>
                <a:spcPct val="72000"/>
              </a:lnSpc>
              <a:spcBef>
                <a:spcPts val="1000"/>
              </a:spcBef>
              <a:buSzPct val="100000"/>
              <a:buFont typeface="Arial"/>
              <a:buChar char="•"/>
              <a:defRPr sz="2100"/>
            </a:pPr>
            <a:r>
              <a:rPr dirty="0"/>
              <a:t>smaller</a:t>
            </a:r>
          </a:p>
          <a:p>
            <a:pPr marL="228600" indent="-228600">
              <a:lnSpc>
                <a:spcPct val="72000"/>
              </a:lnSpc>
              <a:spcBef>
                <a:spcPts val="1000"/>
              </a:spcBef>
              <a:buSzPct val="100000"/>
              <a:buFont typeface="Arial"/>
              <a:buChar char="•"/>
              <a:defRPr sz="2100"/>
            </a:pPr>
            <a:r>
              <a:rPr dirty="0"/>
              <a:t>cleaner/readable/semantic</a:t>
            </a:r>
          </a:p>
          <a:p>
            <a:pPr marL="228600" indent="-228600">
              <a:lnSpc>
                <a:spcPct val="72000"/>
              </a:lnSpc>
              <a:spcBef>
                <a:spcPts val="1000"/>
              </a:spcBef>
              <a:buSzPct val="100000"/>
              <a:buFont typeface="Arial"/>
              <a:buChar char="•"/>
              <a:defRPr sz="2100"/>
            </a:pPr>
            <a:r>
              <a:rPr dirty="0"/>
              <a:t>testable</a:t>
            </a:r>
          </a:p>
          <a:p>
            <a:pPr marL="228600" indent="-228600">
              <a:lnSpc>
                <a:spcPct val="72000"/>
              </a:lnSpc>
              <a:spcBef>
                <a:spcPts val="1000"/>
              </a:spcBef>
              <a:buSzPct val="100000"/>
              <a:buFont typeface="Arial"/>
              <a:buChar char="•"/>
              <a:defRPr sz="2100"/>
            </a:pPr>
            <a:r>
              <a:rPr dirty="0"/>
              <a:t>reusable</a:t>
            </a:r>
          </a:p>
          <a:p>
            <a:pPr marL="228600" indent="-228600">
              <a:lnSpc>
                <a:spcPct val="72000"/>
              </a:lnSpc>
              <a:spcBef>
                <a:spcPts val="1000"/>
              </a:spcBef>
              <a:buSzPct val="100000"/>
              <a:buFont typeface="Arial"/>
              <a:buChar char="•"/>
              <a:defRPr sz="2100"/>
            </a:pPr>
            <a:r>
              <a:rPr dirty="0"/>
              <a:t>maintainable</a:t>
            </a:r>
          </a:p>
          <a:p>
            <a:pPr marL="228600" indent="-228600">
              <a:lnSpc>
                <a:spcPct val="72000"/>
              </a:lnSpc>
              <a:spcBef>
                <a:spcPts val="1000"/>
              </a:spcBef>
              <a:buSzPct val="100000"/>
              <a:buFont typeface="Arial"/>
              <a:buChar char="•"/>
              <a:defRPr sz="2100"/>
            </a:pPr>
            <a:r>
              <a:rPr dirty="0"/>
              <a:t>….</a:t>
            </a:r>
          </a:p>
          <a:p>
            <a:pPr marL="228600" indent="-228600">
              <a:lnSpc>
                <a:spcPct val="72000"/>
              </a:lnSpc>
              <a:spcBef>
                <a:spcPts val="1000"/>
              </a:spcBef>
              <a:buSzPct val="100000"/>
              <a:buFont typeface="Arial"/>
              <a:buChar char="•"/>
              <a:defRPr sz="2100"/>
            </a:pPr>
            <a:r>
              <a:rPr dirty="0"/>
              <a:t>more fun</a:t>
            </a:r>
          </a:p>
        </p:txBody>
      </p:sp>
      <p:sp>
        <p:nvSpPr>
          <p:cNvPr id="6" name="Shape 145"/>
          <p:cNvSpPr/>
          <p:nvPr/>
        </p:nvSpPr>
        <p:spPr>
          <a:xfrm>
            <a:off x="256638" y="349397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7" name="Shape 145"/>
          <p:cNvSpPr/>
          <p:nvPr/>
        </p:nvSpPr>
        <p:spPr>
          <a:xfrm>
            <a:off x="256638" y="405433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8" name="Shape 145">
            <a:extLst>
              <a:ext uri="{FF2B5EF4-FFF2-40B4-BE49-F238E27FC236}">
                <a16:creationId xmlns:a16="http://schemas.microsoft.com/office/drawing/2014/main" id="{10BFC12B-D863-A645-B6EE-45EA5CCA7F82}"/>
              </a:ext>
            </a:extLst>
          </p:cNvPr>
          <p:cNvSpPr/>
          <p:nvPr/>
        </p:nvSpPr>
        <p:spPr>
          <a:xfrm>
            <a:off x="256637" y="4389752"/>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9" name="Shape 145">
            <a:extLst>
              <a:ext uri="{FF2B5EF4-FFF2-40B4-BE49-F238E27FC236}">
                <a16:creationId xmlns:a16="http://schemas.microsoft.com/office/drawing/2014/main" id="{37B54E5B-02F5-D64C-AA0B-56B51A767956}"/>
              </a:ext>
            </a:extLst>
          </p:cNvPr>
          <p:cNvSpPr/>
          <p:nvPr/>
        </p:nvSpPr>
        <p:spPr>
          <a:xfrm>
            <a:off x="256636" y="503804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0" name="Shape 145">
            <a:extLst>
              <a:ext uri="{FF2B5EF4-FFF2-40B4-BE49-F238E27FC236}">
                <a16:creationId xmlns:a16="http://schemas.microsoft.com/office/drawing/2014/main" id="{CE8785FE-BDE5-EF4D-BE69-0526E53EA7FF}"/>
              </a:ext>
            </a:extLst>
          </p:cNvPr>
          <p:cNvSpPr/>
          <p:nvPr/>
        </p:nvSpPr>
        <p:spPr>
          <a:xfrm>
            <a:off x="265613" y="473145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animBg="1"/>
      <p:bldP spid="132" grpId="0" animBg="1"/>
      <p:bldP spid="133"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xfrm>
            <a:off x="262235" y="60325"/>
            <a:ext cx="11896130" cy="1675061"/>
          </a:xfrm>
          <a:prstGeom prst="rect">
            <a:avLst/>
          </a:prstGeom>
        </p:spPr>
        <p:txBody>
          <a:bodyPr/>
          <a:lstStyle/>
          <a:p>
            <a:r>
              <a:rPr dirty="0"/>
              <a:t>JavaScript - from methods to functions</a:t>
            </a:r>
          </a:p>
        </p:txBody>
      </p:sp>
      <p:pic>
        <p:nvPicPr>
          <p:cNvPr id="194" name="pasted-image.png"/>
          <p:cNvPicPr>
            <a:picLocks noChangeAspect="1"/>
          </p:cNvPicPr>
          <p:nvPr/>
        </p:nvPicPr>
        <p:blipFill>
          <a:blip r:embed="rId2">
            <a:extLst/>
          </a:blip>
          <a:stretch>
            <a:fillRect/>
          </a:stretch>
        </p:blipFill>
        <p:spPr>
          <a:xfrm>
            <a:off x="259111" y="1268566"/>
            <a:ext cx="10739089" cy="5290650"/>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CAEA289-5E1A-9F4B-A6D3-477DABE467E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Pure functions</a:t>
            </a:r>
            <a:endParaRPr lang="en-US" sz="66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3F358AA6-5071-4748-9A97-F4A1BA0DD987}"/>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76434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D17C-FBEC-E148-8547-30236A519080}"/>
              </a:ext>
            </a:extLst>
          </p:cNvPr>
          <p:cNvSpPr>
            <a:spLocks noGrp="1"/>
          </p:cNvSpPr>
          <p:nvPr>
            <p:ph type="title"/>
          </p:nvPr>
        </p:nvSpPr>
        <p:spPr/>
        <p:txBody>
          <a:bodyPr/>
          <a:lstStyle/>
          <a:p>
            <a:r>
              <a:rPr lang="en-GB" dirty="0"/>
              <a:t>Pure functions</a:t>
            </a:r>
          </a:p>
        </p:txBody>
      </p:sp>
      <p:sp>
        <p:nvSpPr>
          <p:cNvPr id="3" name="Content Placeholder 2">
            <a:extLst>
              <a:ext uri="{FF2B5EF4-FFF2-40B4-BE49-F238E27FC236}">
                <a16:creationId xmlns:a16="http://schemas.microsoft.com/office/drawing/2014/main" id="{6A6D24CB-12B2-CC49-AB05-59DBE918D460}"/>
              </a:ext>
            </a:extLst>
          </p:cNvPr>
          <p:cNvSpPr>
            <a:spLocks noGrp="1"/>
          </p:cNvSpPr>
          <p:nvPr>
            <p:ph idx="1"/>
          </p:nvPr>
        </p:nvSpPr>
        <p:spPr/>
        <p:txBody>
          <a:bodyPr/>
          <a:lstStyle/>
          <a:p>
            <a:r>
              <a:rPr lang="en-US" b="1" dirty="0">
                <a:solidFill>
                  <a:srgbClr val="000000"/>
                </a:solidFill>
              </a:rPr>
              <a:t>Referential transparency:</a:t>
            </a:r>
            <a:r>
              <a:rPr lang="en-US" dirty="0">
                <a:solidFill>
                  <a:srgbClr val="000000"/>
                </a:solidFill>
              </a:rPr>
              <a:t> The function always gives the same return value for the same arguments. This means that the function </a:t>
            </a:r>
            <a:r>
              <a:rPr lang="en-US" b="1" dirty="0">
                <a:solidFill>
                  <a:srgbClr val="000000"/>
                </a:solidFill>
              </a:rPr>
              <a:t>cannot depend on any mutable state</a:t>
            </a:r>
            <a:r>
              <a:rPr lang="en-US" dirty="0">
                <a:solidFill>
                  <a:srgbClr val="000000"/>
                </a:solidFill>
              </a:rPr>
              <a:t>.</a:t>
            </a:r>
          </a:p>
          <a:p>
            <a:r>
              <a:rPr lang="en-US" b="1" dirty="0">
                <a:solidFill>
                  <a:srgbClr val="000000"/>
                </a:solidFill>
              </a:rPr>
              <a:t>Side-effect free:</a:t>
            </a:r>
            <a:r>
              <a:rPr lang="en-US" dirty="0">
                <a:solidFill>
                  <a:srgbClr val="000000"/>
                </a:solidFill>
              </a:rPr>
              <a:t> The function </a:t>
            </a:r>
            <a:r>
              <a:rPr lang="en-US" b="1" dirty="0">
                <a:solidFill>
                  <a:srgbClr val="000000"/>
                </a:solidFill>
              </a:rPr>
              <a:t>cannot cause any side effects</a:t>
            </a:r>
            <a:r>
              <a:rPr lang="en-US" dirty="0">
                <a:solidFill>
                  <a:srgbClr val="000000"/>
                </a:solidFill>
              </a:rPr>
              <a:t>. Side effects may include I/O (e.g., writing to the console or a log file), modifying a mutable object, reassigning a variable, etc.</a:t>
            </a:r>
          </a:p>
          <a:p>
            <a:endParaRPr lang="en-GB" dirty="0"/>
          </a:p>
        </p:txBody>
      </p:sp>
    </p:spTree>
    <p:extLst>
      <p:ext uri="{BB962C8B-B14F-4D97-AF65-F5344CB8AC3E}">
        <p14:creationId xmlns:p14="http://schemas.microsoft.com/office/powerpoint/2010/main" val="3043661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16C5-182F-4742-809F-CF3D1902210E}"/>
              </a:ext>
            </a:extLst>
          </p:cNvPr>
          <p:cNvSpPr>
            <a:spLocks noGrp="1"/>
          </p:cNvSpPr>
          <p:nvPr>
            <p:ph type="title"/>
          </p:nvPr>
        </p:nvSpPr>
        <p:spPr/>
        <p:txBody>
          <a:bodyPr/>
          <a:lstStyle/>
          <a:p>
            <a:r>
              <a:rPr lang="en-US" dirty="0"/>
              <a:t>Pure functions</a:t>
            </a:r>
            <a:endParaRPr lang="en-GB" dirty="0"/>
          </a:p>
        </p:txBody>
      </p:sp>
      <p:sp>
        <p:nvSpPr>
          <p:cNvPr id="3" name="Content Placeholder 2">
            <a:extLst>
              <a:ext uri="{FF2B5EF4-FFF2-40B4-BE49-F238E27FC236}">
                <a16:creationId xmlns:a16="http://schemas.microsoft.com/office/drawing/2014/main" id="{EEE0DB47-FA25-7248-A00D-C092E052EC5E}"/>
              </a:ext>
            </a:extLst>
          </p:cNvPr>
          <p:cNvSpPr>
            <a:spLocks noGrp="1"/>
          </p:cNvSpPr>
          <p:nvPr>
            <p:ph idx="1"/>
          </p:nvPr>
        </p:nvSpPr>
        <p:spPr/>
        <p:txBody>
          <a:bodyPr/>
          <a:lstStyle/>
          <a:p>
            <a:r>
              <a:rPr lang="en-US" dirty="0"/>
              <a:t>Benefits of pure functions:</a:t>
            </a:r>
          </a:p>
          <a:p>
            <a:pPr marL="457200" lvl="1" indent="-457200"/>
            <a:r>
              <a:rPr lang="en-US" sz="2800" dirty="0"/>
              <a:t>easier</a:t>
            </a:r>
            <a:r>
              <a:rPr lang="en-US" sz="2800" b="0" dirty="0"/>
              <a:t> to reason about and debug because they don't depend on mutable state</a:t>
            </a:r>
          </a:p>
          <a:p>
            <a:pPr marL="457200" lvl="1" indent="-457200"/>
            <a:r>
              <a:rPr lang="en-US" sz="2800" b="0" dirty="0"/>
              <a:t>return value can be </a:t>
            </a:r>
            <a:r>
              <a:rPr lang="en-US" sz="2800" dirty="0"/>
              <a:t>cached</a:t>
            </a:r>
            <a:r>
              <a:rPr lang="en-US" sz="2800" b="0" dirty="0"/>
              <a:t> or "</a:t>
            </a:r>
            <a:r>
              <a:rPr lang="en-US" sz="2800" b="0" dirty="0" err="1"/>
              <a:t>memoized</a:t>
            </a:r>
            <a:r>
              <a:rPr lang="en-US" sz="2800" b="0" dirty="0"/>
              <a:t>" to avoid recomputing it in the future.</a:t>
            </a:r>
          </a:p>
          <a:p>
            <a:pPr marL="457200" lvl="1" indent="-457200"/>
            <a:r>
              <a:rPr lang="en-US" sz="2800" b="0" dirty="0"/>
              <a:t>easier to </a:t>
            </a:r>
            <a:r>
              <a:rPr lang="en-US" sz="2800" dirty="0"/>
              <a:t>test</a:t>
            </a:r>
            <a:r>
              <a:rPr lang="en-US" sz="2800" b="0" dirty="0"/>
              <a:t> because there are no dependencies</a:t>
            </a:r>
          </a:p>
          <a:p>
            <a:endParaRPr lang="en-GB" dirty="0"/>
          </a:p>
        </p:txBody>
      </p:sp>
    </p:spTree>
    <p:extLst>
      <p:ext uri="{BB962C8B-B14F-4D97-AF65-F5344CB8AC3E}">
        <p14:creationId xmlns:p14="http://schemas.microsoft.com/office/powerpoint/2010/main" val="77878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820363" y="592184"/>
            <a:ext cx="7809964" cy="5982788"/>
          </a:xfrm>
          <a:prstGeom prst="rect">
            <a:avLst/>
          </a:prstGeom>
        </p:spPr>
      </p:pic>
      <p:sp>
        <p:nvSpPr>
          <p:cNvPr id="2" name="Title 1"/>
          <p:cNvSpPr>
            <a:spLocks noGrp="1"/>
          </p:cNvSpPr>
          <p:nvPr>
            <p:ph type="title"/>
          </p:nvPr>
        </p:nvSpPr>
        <p:spPr/>
        <p:txBody>
          <a:bodyPr/>
          <a:lstStyle/>
          <a:p>
            <a:r>
              <a:rPr lang="en-US" dirty="0"/>
              <a:t>pure</a:t>
            </a:r>
            <a:br>
              <a:rPr lang="en-US" dirty="0"/>
            </a:br>
            <a:r>
              <a:rPr lang="en-US" dirty="0"/>
              <a:t>functions</a:t>
            </a:r>
            <a:endParaRPr lang="sk-SK" dirty="0"/>
          </a:p>
        </p:txBody>
      </p:sp>
      <p:sp>
        <p:nvSpPr>
          <p:cNvPr id="3" name="Text Placeholder 2"/>
          <p:cNvSpPr>
            <a:spLocks noGrp="1"/>
          </p:cNvSpPr>
          <p:nvPr>
            <p:ph type="body" sz="quarter" idx="1"/>
          </p:nvPr>
        </p:nvSpPr>
        <p:spPr>
          <a:xfrm>
            <a:off x="322217" y="1681163"/>
            <a:ext cx="3291841" cy="5176837"/>
          </a:xfrm>
        </p:spPr>
        <p:txBody>
          <a:bodyPr anchor="t">
            <a:normAutofit fontScale="70000" lnSpcReduction="20000"/>
          </a:bodyPr>
          <a:lstStyle/>
          <a:p>
            <a:r>
              <a:rPr lang="en-US" b="0" dirty="0"/>
              <a:t>function cannot </a:t>
            </a:r>
            <a:r>
              <a:rPr lang="en-US" dirty="0"/>
              <a:t>depend on any mutable state</a:t>
            </a:r>
          </a:p>
          <a:p>
            <a:r>
              <a:rPr lang="en-US" b="0" dirty="0">
                <a:solidFill>
                  <a:schemeClr val="tx1"/>
                </a:solidFill>
              </a:rPr>
              <a:t>Bad - </a:t>
            </a:r>
            <a:r>
              <a:rPr lang="en-US" b="0" dirty="0"/>
              <a:t>dependency on:</a:t>
            </a:r>
            <a:r>
              <a:rPr lang="en-US" b="0" dirty="0">
                <a:solidFill>
                  <a:schemeClr val="tx1"/>
                </a:solidFill>
              </a:rPr>
              <a:t> </a:t>
            </a:r>
          </a:p>
          <a:p>
            <a:pPr marL="342900" indent="-342900">
              <a:buFont typeface="Arial" panose="020B0604020202020204" pitchFamily="34" charset="0"/>
              <a:buChar char="•"/>
            </a:pPr>
            <a:r>
              <a:rPr lang="en-US" b="0" dirty="0">
                <a:solidFill>
                  <a:schemeClr val="tx1"/>
                </a:solidFill>
              </a:rPr>
              <a:t>captured </a:t>
            </a:r>
            <a:r>
              <a:rPr lang="en-US" b="0" i="1" dirty="0">
                <a:solidFill>
                  <a:schemeClr val="tx1"/>
                </a:solidFill>
              </a:rPr>
              <a:t>let, </a:t>
            </a:r>
            <a:r>
              <a:rPr lang="en-US" b="0" i="1" dirty="0" err="1">
                <a:solidFill>
                  <a:schemeClr val="tx1"/>
                </a:solidFill>
              </a:rPr>
              <a:t>var</a:t>
            </a:r>
            <a:r>
              <a:rPr lang="en-US" b="0" i="1" dirty="0">
                <a:solidFill>
                  <a:schemeClr val="tx1"/>
                </a:solidFill>
              </a:rPr>
              <a:t> </a:t>
            </a:r>
          </a:p>
          <a:p>
            <a:pPr marL="342900" indent="-342900">
              <a:buFont typeface="Arial" panose="020B0604020202020204" pitchFamily="34" charset="0"/>
              <a:buChar char="•"/>
            </a:pPr>
            <a:r>
              <a:rPr lang="en-US" b="0" dirty="0">
                <a:solidFill>
                  <a:schemeClr val="tx1"/>
                </a:solidFill>
              </a:rPr>
              <a:t>captured </a:t>
            </a:r>
            <a:r>
              <a:rPr lang="en-US" b="0" dirty="0" err="1">
                <a:solidFill>
                  <a:schemeClr val="tx1"/>
                </a:solidFill>
              </a:rPr>
              <a:t>const</a:t>
            </a:r>
            <a:r>
              <a:rPr lang="en-US" b="0" dirty="0">
                <a:solidFill>
                  <a:schemeClr val="tx1"/>
                </a:solidFill>
              </a:rPr>
              <a:t> but with </a:t>
            </a:r>
            <a:r>
              <a:rPr lang="en-US" b="0" dirty="0" err="1">
                <a:solidFill>
                  <a:schemeClr val="tx1"/>
                </a:solidFill>
              </a:rPr>
              <a:t>with</a:t>
            </a:r>
            <a:r>
              <a:rPr lang="en-US" b="0" dirty="0">
                <a:solidFill>
                  <a:schemeClr val="tx1"/>
                </a:solidFill>
              </a:rPr>
              <a:t> </a:t>
            </a:r>
            <a:r>
              <a:rPr lang="en-US" b="0" i="1" dirty="0">
                <a:solidFill>
                  <a:schemeClr val="tx1"/>
                </a:solidFill>
              </a:rPr>
              <a:t>mutable value</a:t>
            </a:r>
          </a:p>
          <a:p>
            <a:pPr marL="342900" indent="-342900">
              <a:buFont typeface="Arial" panose="020B0604020202020204" pitchFamily="34" charset="0"/>
              <a:buChar char="•"/>
            </a:pPr>
            <a:r>
              <a:rPr lang="en-US" b="0" i="1" dirty="0">
                <a:solidFill>
                  <a:schemeClr val="tx1"/>
                </a:solidFill>
              </a:rPr>
              <a:t>dependency on mutable or impure function</a:t>
            </a:r>
          </a:p>
          <a:p>
            <a:pPr marL="342900" indent="-342900">
              <a:buFont typeface="Arial" panose="020B0604020202020204" pitchFamily="34" charset="0"/>
              <a:buChar char="•"/>
            </a:pPr>
            <a:r>
              <a:rPr lang="en-US" b="0" i="1" dirty="0">
                <a:solidFill>
                  <a:schemeClr val="tx1"/>
                </a:solidFill>
              </a:rPr>
              <a:t>methods </a:t>
            </a:r>
            <a:r>
              <a:rPr lang="en-US" b="0" dirty="0">
                <a:solidFill>
                  <a:schemeClr val="tx1"/>
                </a:solidFill>
              </a:rPr>
              <a:t>are impure by definition</a:t>
            </a:r>
          </a:p>
          <a:p>
            <a:r>
              <a:rPr lang="en-US" b="0" dirty="0"/>
              <a:t>Ok – dependency on:</a:t>
            </a:r>
          </a:p>
          <a:p>
            <a:pPr marL="342900" indent="-342900">
              <a:buFont typeface="Arial" panose="020B0604020202020204" pitchFamily="34" charset="0"/>
              <a:buChar char="•"/>
            </a:pPr>
            <a:r>
              <a:rPr lang="en-US" b="0" dirty="0"/>
              <a:t>no captured variables</a:t>
            </a:r>
          </a:p>
          <a:p>
            <a:pPr marL="342900" indent="-342900">
              <a:buFont typeface="Arial" panose="020B0604020202020204" pitchFamily="34" charset="0"/>
              <a:buChar char="•"/>
            </a:pPr>
            <a:r>
              <a:rPr lang="en-US" b="0" dirty="0"/>
              <a:t>captured primitive </a:t>
            </a:r>
            <a:r>
              <a:rPr lang="en-US" b="0" dirty="0" err="1"/>
              <a:t>const</a:t>
            </a:r>
            <a:endParaRPr lang="en-US" b="0" dirty="0"/>
          </a:p>
          <a:p>
            <a:pPr marL="342900" indent="-342900">
              <a:buFont typeface="Arial" panose="020B0604020202020204" pitchFamily="34" charset="0"/>
              <a:buChar char="•"/>
            </a:pPr>
            <a:r>
              <a:rPr lang="en-US" b="0" dirty="0"/>
              <a:t>captured frozen object </a:t>
            </a:r>
            <a:r>
              <a:rPr lang="en-US" b="0" dirty="0" err="1"/>
              <a:t>const</a:t>
            </a:r>
            <a:endParaRPr lang="en-US" b="0" dirty="0"/>
          </a:p>
          <a:p>
            <a:pPr marL="342900" indent="-342900">
              <a:buFont typeface="Arial" panose="020B0604020202020204" pitchFamily="34" charset="0"/>
              <a:buChar char="•"/>
            </a:pPr>
            <a:r>
              <a:rPr lang="en-US" b="0" dirty="0"/>
              <a:t>on constant and pure function</a:t>
            </a:r>
          </a:p>
          <a:p>
            <a:pPr marL="342900" indent="-342900">
              <a:buFont typeface="Arial" panose="020B0604020202020204" pitchFamily="34" charset="0"/>
              <a:buChar char="•"/>
            </a:pPr>
            <a:r>
              <a:rPr lang="en-US" b="0" dirty="0"/>
              <a:t>on immutable captured argument</a:t>
            </a:r>
          </a:p>
          <a:p>
            <a:pPr marL="342900" indent="-342900">
              <a:buFont typeface="Arial" panose="020B0604020202020204" pitchFamily="34" charset="0"/>
              <a:buChar char="•"/>
            </a:pPr>
            <a:endParaRPr lang="en-US" b="0" dirty="0"/>
          </a:p>
          <a:p>
            <a:endParaRPr lang="sk-SK" dirty="0"/>
          </a:p>
        </p:txBody>
      </p:sp>
      <p:cxnSp>
        <p:nvCxnSpPr>
          <p:cNvPr id="12" name="Straight Connector 11"/>
          <p:cNvCxnSpPr/>
          <p:nvPr/>
        </p:nvCxnSpPr>
        <p:spPr>
          <a:xfrm>
            <a:off x="9947366" y="1524000"/>
            <a:ext cx="444138"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7991202" y="21825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9826534" y="3285311"/>
            <a:ext cx="241664"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10253255" y="3705498"/>
            <a:ext cx="217715"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8029302" y="4359933"/>
            <a:ext cx="357053"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9367155" y="4811691"/>
            <a:ext cx="802280"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5818911" y="129757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9890762" y="1301931"/>
            <a:ext cx="724987"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4310151" y="3270071"/>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5681751" y="3255922"/>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310151" y="435993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745480" y="4359933"/>
            <a:ext cx="1035527"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a:off x="5841771" y="544197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310150" y="6545785"/>
            <a:ext cx="1016230"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4500651" y="239485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718315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a:t>
            </a:r>
            <a:br>
              <a:rPr lang="en-US" dirty="0"/>
            </a:br>
            <a:r>
              <a:rPr lang="en-US" dirty="0"/>
              <a:t>functions</a:t>
            </a:r>
            <a:endParaRPr lang="sk-SK" dirty="0"/>
          </a:p>
        </p:txBody>
      </p:sp>
      <p:sp>
        <p:nvSpPr>
          <p:cNvPr id="3" name="Text Placeholder 2"/>
          <p:cNvSpPr>
            <a:spLocks noGrp="1"/>
          </p:cNvSpPr>
          <p:nvPr>
            <p:ph type="body" sz="quarter" idx="1"/>
          </p:nvPr>
        </p:nvSpPr>
        <p:spPr>
          <a:xfrm>
            <a:off x="322217" y="1681163"/>
            <a:ext cx="6124659" cy="4684467"/>
          </a:xfrm>
        </p:spPr>
        <p:txBody>
          <a:bodyPr anchor="t">
            <a:normAutofit lnSpcReduction="10000"/>
          </a:bodyPr>
          <a:lstStyle/>
          <a:p>
            <a:pPr marL="457200" indent="-457200">
              <a:buFont typeface="+mj-lt"/>
              <a:buAutoNum type="alphaUcPeriod"/>
            </a:pPr>
            <a:r>
              <a:rPr lang="en-US" dirty="0"/>
              <a:t>Side-effect free </a:t>
            </a:r>
          </a:p>
          <a:p>
            <a:pPr marL="342900" lvl="1" indent="-342900">
              <a:buFont typeface="Arial" panose="020B0604020202020204" pitchFamily="34" charset="0"/>
              <a:buChar char="•"/>
            </a:pPr>
            <a:r>
              <a:rPr lang="en-US" b="0" dirty="0"/>
              <a:t>function </a:t>
            </a:r>
            <a:r>
              <a:rPr lang="en-US" dirty="0"/>
              <a:t>must return value, </a:t>
            </a:r>
            <a:r>
              <a:rPr lang="en-US" b="0" dirty="0">
                <a:solidFill>
                  <a:schemeClr val="tx1"/>
                </a:solidFill>
              </a:rPr>
              <a:t>if not it is </a:t>
            </a:r>
            <a:r>
              <a:rPr lang="en-US" b="0" i="1" dirty="0" err="1">
                <a:solidFill>
                  <a:schemeClr val="tx1"/>
                </a:solidFill>
              </a:rPr>
              <a:t>noop</a:t>
            </a:r>
            <a:r>
              <a:rPr lang="en-US" b="0" dirty="0">
                <a:solidFill>
                  <a:schemeClr val="tx1"/>
                </a:solidFill>
              </a:rPr>
              <a:t> or exists to </a:t>
            </a:r>
            <a:r>
              <a:rPr lang="en-US" i="1" dirty="0">
                <a:solidFill>
                  <a:schemeClr val="tx1"/>
                </a:solidFill>
              </a:rPr>
              <a:t>perform side effects</a:t>
            </a:r>
          </a:p>
          <a:p>
            <a:pPr marL="457200" indent="-457200">
              <a:buFont typeface="+mj-lt"/>
              <a:buAutoNum type="alphaUcPeriod"/>
            </a:pPr>
            <a:r>
              <a:rPr lang="en-US" dirty="0"/>
              <a:t>No IO</a:t>
            </a:r>
          </a:p>
          <a:p>
            <a:pPr marL="342900" lvl="1" indent="-342900">
              <a:buFont typeface="Arial" panose="020B0604020202020204" pitchFamily="34" charset="0"/>
              <a:buChar char="•"/>
            </a:pPr>
            <a:r>
              <a:rPr lang="en-US" b="0" dirty="0"/>
              <a:t>console.log,…</a:t>
            </a:r>
          </a:p>
          <a:p>
            <a:pPr marL="342900" lvl="1" indent="-342900">
              <a:buFont typeface="Arial" panose="020B0604020202020204" pitchFamily="34" charset="0"/>
              <a:buChar char="•"/>
            </a:pPr>
            <a:r>
              <a:rPr lang="en-US" b="0" dirty="0"/>
              <a:t>http, net,…</a:t>
            </a:r>
          </a:p>
          <a:p>
            <a:pPr marL="342900" lvl="1" indent="-342900">
              <a:buFont typeface="Arial" panose="020B0604020202020204" pitchFamily="34" charset="0"/>
              <a:buChar char="•"/>
            </a:pPr>
            <a:r>
              <a:rPr lang="en-US" b="0" dirty="0"/>
              <a:t>fs, process,…</a:t>
            </a:r>
          </a:p>
          <a:p>
            <a:pPr marL="342900" lvl="1" indent="-342900">
              <a:buFont typeface="Arial" panose="020B0604020202020204" pitchFamily="34" charset="0"/>
              <a:buChar char="•"/>
            </a:pPr>
            <a:r>
              <a:rPr lang="en-US" b="0" dirty="0"/>
              <a:t>DOM, XHR</a:t>
            </a:r>
          </a:p>
          <a:p>
            <a:pPr marL="457200" indent="-457200">
              <a:buFont typeface="+mj-lt"/>
              <a:buAutoNum type="alphaUcPeriod"/>
            </a:pPr>
            <a:r>
              <a:rPr lang="en-US" dirty="0"/>
              <a:t>Use internally pure functions</a:t>
            </a:r>
          </a:p>
          <a:p>
            <a:pPr marL="457200" indent="-457200">
              <a:buFont typeface="Arial" panose="020B0604020202020204" pitchFamily="34" charset="0"/>
              <a:buChar char="•"/>
            </a:pPr>
            <a:r>
              <a:rPr lang="en-US" b="0" dirty="0"/>
              <a:t>event listeners are mostly impure, they mutate state or do IO</a:t>
            </a:r>
          </a:p>
          <a:p>
            <a:pPr marL="457200" indent="-457200">
              <a:buFont typeface="Arial" panose="020B0604020202020204" pitchFamily="34" charset="0"/>
              <a:buChar char="•"/>
            </a:pPr>
            <a:r>
              <a:rPr lang="en-US" b="0" dirty="0"/>
              <a:t>typical Constructors by definition impure </a:t>
            </a:r>
          </a:p>
          <a:p>
            <a:pPr marL="342900" indent="-342900">
              <a:buFont typeface="Arial" panose="020B0604020202020204" pitchFamily="34" charset="0"/>
              <a:buChar char="•"/>
            </a:pPr>
            <a:endParaRPr lang="en-US" dirty="0"/>
          </a:p>
          <a:p>
            <a:endParaRPr lang="sk-SK" dirty="0"/>
          </a:p>
        </p:txBody>
      </p:sp>
      <p:pic>
        <p:nvPicPr>
          <p:cNvPr id="4" name="Picture 3"/>
          <p:cNvPicPr>
            <a:picLocks noChangeAspect="1"/>
          </p:cNvPicPr>
          <p:nvPr/>
        </p:nvPicPr>
        <p:blipFill>
          <a:blip r:embed="rId2"/>
          <a:stretch>
            <a:fillRect/>
          </a:stretch>
        </p:blipFill>
        <p:spPr>
          <a:xfrm>
            <a:off x="6446876" y="597876"/>
            <a:ext cx="5426082" cy="5767754"/>
          </a:xfrm>
          <a:prstGeom prst="rect">
            <a:avLst/>
          </a:prstGeom>
        </p:spPr>
      </p:pic>
      <p:cxnSp>
        <p:nvCxnSpPr>
          <p:cNvPr id="21" name="Straight Connector 20"/>
          <p:cNvCxnSpPr/>
          <p:nvPr/>
        </p:nvCxnSpPr>
        <p:spPr>
          <a:xfrm>
            <a:off x="11085484" y="14967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7075459" y="216353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7075459" y="3897087"/>
            <a:ext cx="2039966"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9029700" y="6125937"/>
            <a:ext cx="53340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8648700" y="4801962"/>
            <a:ext cx="165735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3078065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vs impure functions</a:t>
            </a:r>
            <a:endParaRPr lang="sk-SK" dirty="0"/>
          </a:p>
        </p:txBody>
      </p:sp>
      <p:sp>
        <p:nvSpPr>
          <p:cNvPr id="4" name="Text Placeholder 3"/>
          <p:cNvSpPr>
            <a:spLocks noGrp="1"/>
          </p:cNvSpPr>
          <p:nvPr>
            <p:ph type="body" sz="quarter" idx="1"/>
          </p:nvPr>
        </p:nvSpPr>
        <p:spPr>
          <a:xfrm>
            <a:off x="662940" y="1681163"/>
            <a:ext cx="10692448" cy="4858974"/>
          </a:xfrm>
        </p:spPr>
        <p:txBody>
          <a:bodyPr anchor="t">
            <a:normAutofit/>
          </a:bodyPr>
          <a:lstStyle/>
          <a:p>
            <a:pPr marL="342900" indent="-342900">
              <a:buFont typeface="Arial" panose="020B0604020202020204" pitchFamily="34" charset="0"/>
              <a:buChar char="•"/>
            </a:pPr>
            <a:r>
              <a:rPr lang="en-US" b="0" dirty="0"/>
              <a:t>Any meaningful program will contain also impure functions (Ajax call, I/O calls, check the current date, or get a random number,...). rule of thumb is to follow the 80/20 rule: 80% of your functions should be pure, and the remaining 20%, of necessity, will be impure.</a:t>
            </a:r>
          </a:p>
          <a:p>
            <a:pPr marL="342900" indent="-342900">
              <a:buFont typeface="Arial" panose="020B0604020202020204" pitchFamily="34" charset="0"/>
              <a:buChar char="•"/>
            </a:pPr>
            <a:r>
              <a:rPr lang="en-US" b="0" dirty="0"/>
              <a:t>The general idea is that you write as much of your application as possible in an FP style, and then handle the UI and all forms of input/output (I/O) (such as Database I/O, Web Service I/O, File I/O, etc.) in the best way possible for your current programming language and tools</a:t>
            </a:r>
          </a:p>
          <a:p>
            <a:endParaRPr lang="sk-SK" dirty="0"/>
          </a:p>
        </p:txBody>
      </p:sp>
      <p:sp>
        <p:nvSpPr>
          <p:cNvPr id="5" name="Rectangle 4"/>
          <p:cNvSpPr/>
          <p:nvPr/>
        </p:nvSpPr>
        <p:spPr>
          <a:xfrm>
            <a:off x="3407727" y="6217064"/>
            <a:ext cx="4564380" cy="215444"/>
          </a:xfrm>
          <a:prstGeom prst="rect">
            <a:avLst/>
          </a:prstGeom>
        </p:spPr>
        <p:txBody>
          <a:bodyPr wrap="square">
            <a:spAutoFit/>
          </a:bodyPr>
          <a:lstStyle/>
          <a:p>
            <a:r>
              <a:rPr lang="sk-SK" sz="800" dirty="0"/>
              <a:t>https://alvinalexander.com/scala/fp-book/pure-functions-and-io-input-output</a:t>
            </a:r>
          </a:p>
        </p:txBody>
      </p:sp>
      <p:sp>
        <p:nvSpPr>
          <p:cNvPr id="6" name="Rectangle 5"/>
          <p:cNvSpPr/>
          <p:nvPr/>
        </p:nvSpPr>
        <p:spPr>
          <a:xfrm>
            <a:off x="930022" y="6216971"/>
            <a:ext cx="2640466" cy="215444"/>
          </a:xfrm>
          <a:prstGeom prst="rect">
            <a:avLst/>
          </a:prstGeom>
        </p:spPr>
        <p:txBody>
          <a:bodyPr wrap="none">
            <a:spAutoFit/>
          </a:bodyPr>
          <a:lstStyle/>
          <a:p>
            <a:r>
              <a:rPr lang="sk-SK" sz="800" dirty="0"/>
              <a:t>https://opensource.com/article/17/6/functional-javascript</a:t>
            </a:r>
          </a:p>
        </p:txBody>
      </p:sp>
    </p:spTree>
    <p:extLst>
      <p:ext uri="{BB962C8B-B14F-4D97-AF65-F5344CB8AC3E}">
        <p14:creationId xmlns:p14="http://schemas.microsoft.com/office/powerpoint/2010/main" val="29145916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1AA5ADDC-D9E6-EA48-8995-1E83466D8FDF}"/>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Higher order functions</a:t>
            </a:r>
          </a:p>
        </p:txBody>
      </p:sp>
      <p:sp>
        <p:nvSpPr>
          <p:cNvPr id="4" name="Text Placeholder 3">
            <a:extLst>
              <a:ext uri="{FF2B5EF4-FFF2-40B4-BE49-F238E27FC236}">
                <a16:creationId xmlns:a16="http://schemas.microsoft.com/office/drawing/2014/main" id="{AA3649C8-4495-9F43-A0C8-AF197293632D}"/>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53344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A5724-F4E3-FF49-BBC6-54B39B0C28BC}"/>
              </a:ext>
            </a:extLst>
          </p:cNvPr>
          <p:cNvSpPr>
            <a:spLocks noGrp="1"/>
          </p:cNvSpPr>
          <p:nvPr>
            <p:ph type="title"/>
          </p:nvPr>
        </p:nvSpPr>
        <p:spPr/>
        <p:txBody>
          <a:bodyPr/>
          <a:lstStyle/>
          <a:p>
            <a:r>
              <a:rPr lang="en-GB" dirty="0"/>
              <a:t>Higher order functions</a:t>
            </a:r>
          </a:p>
        </p:txBody>
      </p:sp>
      <p:sp>
        <p:nvSpPr>
          <p:cNvPr id="5" name="Content Placeholder 4">
            <a:extLst>
              <a:ext uri="{FF2B5EF4-FFF2-40B4-BE49-F238E27FC236}">
                <a16:creationId xmlns:a16="http://schemas.microsoft.com/office/drawing/2014/main" id="{BD402592-C686-654E-9AA1-A796F941BE95}"/>
              </a:ext>
            </a:extLst>
          </p:cNvPr>
          <p:cNvSpPr>
            <a:spLocks noGrp="1"/>
          </p:cNvSpPr>
          <p:nvPr>
            <p:ph idx="1"/>
          </p:nvPr>
        </p:nvSpPr>
        <p:spPr/>
        <p:txBody>
          <a:bodyPr/>
          <a:lstStyle/>
          <a:p>
            <a:pPr marL="0" indent="0">
              <a:buNone/>
            </a:pPr>
            <a:r>
              <a:rPr lang="en-US" dirty="0"/>
              <a:t>Higher order function is a function that does one of or both:</a:t>
            </a:r>
          </a:p>
          <a:p>
            <a:r>
              <a:rPr lang="en-US" dirty="0"/>
              <a:t>takes a </a:t>
            </a:r>
            <a:r>
              <a:rPr lang="en-US" b="1" dirty="0"/>
              <a:t>function as an argument</a:t>
            </a:r>
          </a:p>
          <a:p>
            <a:r>
              <a:rPr lang="en-US" b="1" dirty="0"/>
              <a:t>returns function</a:t>
            </a:r>
          </a:p>
          <a:p>
            <a:endParaRPr lang="en-GB" dirty="0"/>
          </a:p>
        </p:txBody>
      </p:sp>
    </p:spTree>
    <p:extLst>
      <p:ext uri="{BB962C8B-B14F-4D97-AF65-F5344CB8AC3E}">
        <p14:creationId xmlns:p14="http://schemas.microsoft.com/office/powerpoint/2010/main" val="212842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0589-9AEC-9A4F-A98C-BE2BB7B1B616}"/>
              </a:ext>
            </a:extLst>
          </p:cNvPr>
          <p:cNvSpPr>
            <a:spLocks noGrp="1"/>
          </p:cNvSpPr>
          <p:nvPr>
            <p:ph type="title"/>
          </p:nvPr>
        </p:nvSpPr>
        <p:spPr/>
        <p:txBody>
          <a:bodyPr>
            <a:normAutofit/>
          </a:bodyPr>
          <a:lstStyle/>
          <a:p>
            <a:r>
              <a:rPr lang="en-GB" sz="4000" dirty="0"/>
              <a:t>Higher order functions – </a:t>
            </a:r>
            <a:br>
              <a:rPr lang="en-GB" sz="4000" dirty="0"/>
            </a:br>
            <a:r>
              <a:rPr lang="en-GB" sz="4000" b="1" dirty="0"/>
              <a:t>function as argument</a:t>
            </a:r>
          </a:p>
        </p:txBody>
      </p:sp>
      <p:sp>
        <p:nvSpPr>
          <p:cNvPr id="3" name="Content Placeholder 2">
            <a:extLst>
              <a:ext uri="{FF2B5EF4-FFF2-40B4-BE49-F238E27FC236}">
                <a16:creationId xmlns:a16="http://schemas.microsoft.com/office/drawing/2014/main" id="{B34DFCAB-EAE9-854D-8B37-ADE50F647894}"/>
              </a:ext>
            </a:extLst>
          </p:cNvPr>
          <p:cNvSpPr>
            <a:spLocks noGrp="1"/>
          </p:cNvSpPr>
          <p:nvPr>
            <p:ph idx="1"/>
          </p:nvPr>
        </p:nvSpPr>
        <p:spPr/>
        <p:txBody>
          <a:bodyPr>
            <a:normAutofit fontScale="77500" lnSpcReduction="20000"/>
          </a:bodyPr>
          <a:lstStyle/>
          <a:p>
            <a:pPr marL="0" indent="0">
              <a:buNone/>
            </a:pPr>
            <a:r>
              <a:rPr lang="en-GB" b="1" dirty="0"/>
              <a:t>Can exist because:</a:t>
            </a:r>
          </a:p>
          <a:p>
            <a:r>
              <a:rPr lang="en-GB" dirty="0"/>
              <a:t>functions are first-class elements</a:t>
            </a:r>
          </a:p>
          <a:p>
            <a:endParaRPr lang="en-GB" dirty="0"/>
          </a:p>
          <a:p>
            <a:pPr marL="0" indent="0">
              <a:buNone/>
            </a:pPr>
            <a:r>
              <a:rPr lang="en-GB" b="1" dirty="0"/>
              <a:t>Usage: </a:t>
            </a:r>
          </a:p>
          <a:p>
            <a:r>
              <a:rPr lang="en-GB" dirty="0" err="1"/>
              <a:t>callback</a:t>
            </a:r>
            <a:r>
              <a:rPr lang="en-GB" dirty="0"/>
              <a:t> of </a:t>
            </a:r>
            <a:r>
              <a:rPr lang="en-GB" dirty="0" err="1"/>
              <a:t>async</a:t>
            </a:r>
            <a:r>
              <a:rPr lang="en-GB" dirty="0"/>
              <a:t> task</a:t>
            </a:r>
          </a:p>
          <a:p>
            <a:pPr lvl="1"/>
            <a:r>
              <a:rPr lang="en-GB" dirty="0"/>
              <a:t>toto </a:t>
            </a:r>
            <a:r>
              <a:rPr lang="en-GB" dirty="0" err="1"/>
              <a:t>už</a:t>
            </a:r>
            <a:r>
              <a:rPr lang="en-GB" dirty="0"/>
              <a:t> </a:t>
            </a:r>
            <a:r>
              <a:rPr lang="en-GB" dirty="0" err="1"/>
              <a:t>sme</a:t>
            </a:r>
            <a:r>
              <a:rPr lang="en-GB" dirty="0"/>
              <a:t> </a:t>
            </a:r>
            <a:r>
              <a:rPr lang="en-GB" dirty="0" err="1"/>
              <a:t>si</a:t>
            </a:r>
            <a:r>
              <a:rPr lang="en-GB" dirty="0"/>
              <a:t> </a:t>
            </a:r>
            <a:r>
              <a:rPr lang="en-GB" dirty="0" err="1"/>
              <a:t>ukázali</a:t>
            </a:r>
            <a:r>
              <a:rPr lang="en-GB" dirty="0"/>
              <a:t> v 03-paradigmy-a-vzory.pptx</a:t>
            </a:r>
          </a:p>
          <a:p>
            <a:r>
              <a:rPr lang="en-GB" dirty="0"/>
              <a:t>parametrized algorithms</a:t>
            </a:r>
          </a:p>
          <a:p>
            <a:pPr lvl="1"/>
            <a:r>
              <a:rPr lang="en-GB" dirty="0" err="1"/>
              <a:t>napríklad</a:t>
            </a:r>
            <a:r>
              <a:rPr lang="en-GB" dirty="0"/>
              <a:t> array </a:t>
            </a:r>
            <a:r>
              <a:rPr lang="en-GB" dirty="0" err="1"/>
              <a:t>funkcie</a:t>
            </a:r>
            <a:r>
              <a:rPr lang="en-GB" dirty="0"/>
              <a:t> z </a:t>
            </a:r>
            <a:r>
              <a:rPr lang="en-GB" dirty="0" err="1"/>
              <a:t>tejto</a:t>
            </a:r>
            <a:r>
              <a:rPr lang="en-GB" dirty="0"/>
              <a:t> </a:t>
            </a:r>
            <a:r>
              <a:rPr lang="en-GB" dirty="0" err="1"/>
              <a:t>prednášky</a:t>
            </a:r>
            <a:endParaRPr lang="en-GB" dirty="0"/>
          </a:p>
          <a:p>
            <a:pPr lvl="1"/>
            <a:r>
              <a:rPr lang="en-GB" dirty="0" err="1"/>
              <a:t>ďalšie</a:t>
            </a:r>
            <a:r>
              <a:rPr lang="en-GB" dirty="0"/>
              <a:t> </a:t>
            </a:r>
            <a:r>
              <a:rPr lang="en-GB" dirty="0" err="1"/>
              <a:t>príklady</a:t>
            </a:r>
            <a:r>
              <a:rPr lang="en-GB" dirty="0"/>
              <a:t> (builders, …)</a:t>
            </a:r>
          </a:p>
          <a:p>
            <a:r>
              <a:rPr lang="en-GB" dirty="0"/>
              <a:t>transforming function </a:t>
            </a:r>
          </a:p>
          <a:p>
            <a:pPr lvl="1"/>
            <a:r>
              <a:rPr lang="en-GB" dirty="0"/>
              <a:t>change signature, bind parameters, change context, add functionality (aspects), curry</a:t>
            </a:r>
          </a:p>
          <a:p>
            <a:r>
              <a:rPr lang="en-GB" dirty="0"/>
              <a:t>parametrized iterations</a:t>
            </a:r>
          </a:p>
          <a:p>
            <a:pPr lvl="1"/>
            <a:r>
              <a:rPr lang="en-GB" dirty="0"/>
              <a:t>repeat, until, whilst</a:t>
            </a:r>
          </a:p>
        </p:txBody>
      </p:sp>
    </p:spTree>
    <p:extLst>
      <p:ext uri="{BB962C8B-B14F-4D97-AF65-F5344CB8AC3E}">
        <p14:creationId xmlns:p14="http://schemas.microsoft.com/office/powerpoint/2010/main" val="357077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DFF4-2BC7-A549-9D59-64E3F12365D2}"/>
              </a:ext>
            </a:extLst>
          </p:cNvPr>
          <p:cNvSpPr>
            <a:spLocks noGrp="1"/>
          </p:cNvSpPr>
          <p:nvPr>
            <p:ph type="title"/>
          </p:nvPr>
        </p:nvSpPr>
        <p:spPr/>
        <p:txBody>
          <a:bodyPr/>
          <a:lstStyle/>
          <a:p>
            <a:r>
              <a:rPr lang="en-GB" dirty="0"/>
              <a:t>RECAP: 02.02-functions.pptx</a:t>
            </a:r>
          </a:p>
        </p:txBody>
      </p:sp>
      <p:pic>
        <p:nvPicPr>
          <p:cNvPr id="16" name="Picture 15">
            <a:extLst>
              <a:ext uri="{FF2B5EF4-FFF2-40B4-BE49-F238E27FC236}">
                <a16:creationId xmlns:a16="http://schemas.microsoft.com/office/drawing/2014/main" id="{344CA99E-01C3-C14C-B920-5052AF220D4F}"/>
              </a:ext>
            </a:extLst>
          </p:cNvPr>
          <p:cNvPicPr>
            <a:picLocks noChangeAspect="1"/>
          </p:cNvPicPr>
          <p:nvPr/>
        </p:nvPicPr>
        <p:blipFill>
          <a:blip r:embed="rId2"/>
          <a:stretch>
            <a:fillRect/>
          </a:stretch>
        </p:blipFill>
        <p:spPr>
          <a:xfrm>
            <a:off x="396928" y="1690688"/>
            <a:ext cx="5539177" cy="2980142"/>
          </a:xfrm>
          <a:prstGeom prst="rect">
            <a:avLst/>
          </a:prstGeom>
          <a:ln>
            <a:solidFill>
              <a:schemeClr val="accent1"/>
            </a:solidFill>
          </a:ln>
        </p:spPr>
      </p:pic>
      <p:pic>
        <p:nvPicPr>
          <p:cNvPr id="33" name="Picture 32">
            <a:extLst>
              <a:ext uri="{FF2B5EF4-FFF2-40B4-BE49-F238E27FC236}">
                <a16:creationId xmlns:a16="http://schemas.microsoft.com/office/drawing/2014/main" id="{58A10E23-B22A-F84D-9C1C-85E46E17E492}"/>
              </a:ext>
            </a:extLst>
          </p:cNvPr>
          <p:cNvPicPr>
            <a:picLocks noChangeAspect="1"/>
          </p:cNvPicPr>
          <p:nvPr/>
        </p:nvPicPr>
        <p:blipFill>
          <a:blip r:embed="rId3"/>
          <a:stretch>
            <a:fillRect/>
          </a:stretch>
        </p:blipFill>
        <p:spPr>
          <a:xfrm>
            <a:off x="6307811" y="3324616"/>
            <a:ext cx="5045989" cy="2980142"/>
          </a:xfrm>
          <a:prstGeom prst="rect">
            <a:avLst/>
          </a:prstGeom>
          <a:ln>
            <a:solidFill>
              <a:schemeClr val="accent1"/>
            </a:solidFill>
          </a:ln>
        </p:spPr>
      </p:pic>
    </p:spTree>
    <p:extLst>
      <p:ext uri="{BB962C8B-B14F-4D97-AF65-F5344CB8AC3E}">
        <p14:creationId xmlns:p14="http://schemas.microsoft.com/office/powerpoint/2010/main" val="173142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A699-ABE6-FD4A-8DD5-225D08EAFFE9}"/>
              </a:ext>
            </a:extLst>
          </p:cNvPr>
          <p:cNvSpPr>
            <a:spLocks noGrp="1"/>
          </p:cNvSpPr>
          <p:nvPr>
            <p:ph type="title"/>
          </p:nvPr>
        </p:nvSpPr>
        <p:spPr/>
        <p:txBody>
          <a:bodyPr/>
          <a:lstStyle/>
          <a:p>
            <a:r>
              <a:rPr lang="en-GB" dirty="0"/>
              <a:t>parametrized algorithms</a:t>
            </a:r>
          </a:p>
        </p:txBody>
      </p:sp>
      <p:sp>
        <p:nvSpPr>
          <p:cNvPr id="3" name="Text Placeholder 2">
            <a:extLst>
              <a:ext uri="{FF2B5EF4-FFF2-40B4-BE49-F238E27FC236}">
                <a16:creationId xmlns:a16="http://schemas.microsoft.com/office/drawing/2014/main" id="{8550F550-9D30-AF41-916B-CDDCA4127EC8}"/>
              </a:ext>
            </a:extLst>
          </p:cNvPr>
          <p:cNvSpPr>
            <a:spLocks noGrp="1"/>
          </p:cNvSpPr>
          <p:nvPr>
            <p:ph idx="1"/>
          </p:nvPr>
        </p:nvSpPr>
        <p:spPr/>
        <p:txBody>
          <a:bodyPr/>
          <a:lstStyle/>
          <a:p>
            <a:r>
              <a:rPr lang="en-GB" dirty="0"/>
              <a:t>TODO: max example: </a:t>
            </a:r>
          </a:p>
        </p:txBody>
      </p:sp>
    </p:spTree>
    <p:extLst>
      <p:ext uri="{BB962C8B-B14F-4D97-AF65-F5344CB8AC3E}">
        <p14:creationId xmlns:p14="http://schemas.microsoft.com/office/powerpoint/2010/main" val="1211208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E123-4240-C947-91B9-FB720868A2A5}"/>
              </a:ext>
            </a:extLst>
          </p:cNvPr>
          <p:cNvSpPr>
            <a:spLocks noGrp="1"/>
          </p:cNvSpPr>
          <p:nvPr>
            <p:ph type="title"/>
          </p:nvPr>
        </p:nvSpPr>
        <p:spPr/>
        <p:txBody>
          <a:bodyPr/>
          <a:lstStyle/>
          <a:p>
            <a:r>
              <a:rPr lang="en-GB" dirty="0"/>
              <a:t>parametrized iterations</a:t>
            </a:r>
          </a:p>
        </p:txBody>
      </p:sp>
      <p:sp>
        <p:nvSpPr>
          <p:cNvPr id="3" name="Text Placeholder 2">
            <a:extLst>
              <a:ext uri="{FF2B5EF4-FFF2-40B4-BE49-F238E27FC236}">
                <a16:creationId xmlns:a16="http://schemas.microsoft.com/office/drawing/2014/main" id="{227D8662-216A-534A-B3C5-9E4CB2AF0D5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60858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8263-BC56-7143-B43F-2578D21D9B7B}"/>
              </a:ext>
            </a:extLst>
          </p:cNvPr>
          <p:cNvSpPr>
            <a:spLocks noGrp="1"/>
          </p:cNvSpPr>
          <p:nvPr>
            <p:ph type="title"/>
          </p:nvPr>
        </p:nvSpPr>
        <p:spPr/>
        <p:txBody>
          <a:bodyPr/>
          <a:lstStyle/>
          <a:p>
            <a:r>
              <a:rPr lang="en-GB" dirty="0"/>
              <a:t>parametrized algorithms - build in JS </a:t>
            </a:r>
          </a:p>
        </p:txBody>
      </p:sp>
      <p:sp>
        <p:nvSpPr>
          <p:cNvPr id="3" name="Text Placeholder 2">
            <a:extLst>
              <a:ext uri="{FF2B5EF4-FFF2-40B4-BE49-F238E27FC236}">
                <a16:creationId xmlns:a16="http://schemas.microsoft.com/office/drawing/2014/main" id="{7B3425CC-7CC4-FF4F-8627-36ABC700693C}"/>
              </a:ext>
            </a:extLst>
          </p:cNvPr>
          <p:cNvSpPr>
            <a:spLocks noGrp="1"/>
          </p:cNvSpPr>
          <p:nvPr>
            <p:ph idx="1"/>
          </p:nvPr>
        </p:nvSpPr>
        <p:spPr/>
        <p:txBody>
          <a:bodyPr/>
          <a:lstStyle/>
          <a:p>
            <a:r>
              <a:rPr lang="en-GB" dirty="0" err="1"/>
              <a:t>domaca</a:t>
            </a:r>
            <a:r>
              <a:rPr lang="en-GB" dirty="0"/>
              <a:t> </a:t>
            </a:r>
            <a:r>
              <a:rPr lang="en-GB" dirty="0" err="1"/>
              <a:t>uloha</a:t>
            </a:r>
            <a:r>
              <a:rPr lang="en-GB" dirty="0"/>
              <a:t>: </a:t>
            </a:r>
            <a:r>
              <a:rPr lang="en-GB" dirty="0" err="1"/>
              <a:t>bonuosve</a:t>
            </a:r>
            <a:r>
              <a:rPr lang="en-GB" dirty="0"/>
              <a:t> </a:t>
            </a:r>
            <a:r>
              <a:rPr lang="en-GB" dirty="0" err="1"/>
              <a:t>zadanie</a:t>
            </a:r>
            <a:r>
              <a:rPr lang="en-GB" dirty="0"/>
              <a:t> </a:t>
            </a:r>
            <a:r>
              <a:rPr lang="en-GB" dirty="0" err="1"/>
              <a:t>za</a:t>
            </a:r>
            <a:r>
              <a:rPr lang="en-GB" dirty="0"/>
              <a:t> 5 </a:t>
            </a:r>
            <a:r>
              <a:rPr lang="en-GB" dirty="0" err="1"/>
              <a:t>bodov</a:t>
            </a:r>
            <a:r>
              <a:rPr lang="en-GB" dirty="0"/>
              <a:t>, </a:t>
            </a:r>
          </a:p>
          <a:p>
            <a:pPr lvl="1"/>
            <a:r>
              <a:rPr lang="en-GB" dirty="0"/>
              <a:t>make a complete list of JS API with functions as parameters</a:t>
            </a:r>
          </a:p>
          <a:p>
            <a:pPr lvl="1"/>
            <a:r>
              <a:rPr lang="en-GB" dirty="0"/>
              <a:t>TASK: scrape MDN, ES spec, or find other source to automate this</a:t>
            </a:r>
          </a:p>
        </p:txBody>
      </p:sp>
    </p:spTree>
    <p:extLst>
      <p:ext uri="{BB962C8B-B14F-4D97-AF65-F5344CB8AC3E}">
        <p14:creationId xmlns:p14="http://schemas.microsoft.com/office/powerpoint/2010/main" val="89652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A463A3-B446-E74C-A1F7-C2BAD8773907}"/>
              </a:ext>
            </a:extLst>
          </p:cNvPr>
          <p:cNvSpPr>
            <a:spLocks noGrp="1"/>
          </p:cNvSpPr>
          <p:nvPr>
            <p:ph type="title"/>
          </p:nvPr>
        </p:nvSpPr>
        <p:spPr/>
        <p:txBody>
          <a:bodyPr/>
          <a:lstStyle/>
          <a:p>
            <a:r>
              <a:rPr lang="en-GB" dirty="0"/>
              <a:t>parametrized algorithms</a:t>
            </a:r>
          </a:p>
        </p:txBody>
      </p:sp>
      <p:sp>
        <p:nvSpPr>
          <p:cNvPr id="5" name="Text Placeholder 4">
            <a:extLst>
              <a:ext uri="{FF2B5EF4-FFF2-40B4-BE49-F238E27FC236}">
                <a16:creationId xmlns:a16="http://schemas.microsoft.com/office/drawing/2014/main" id="{9865D15B-02A6-AA45-B9C8-FD210A696AED}"/>
              </a:ext>
            </a:extLst>
          </p:cNvPr>
          <p:cNvSpPr>
            <a:spLocks noGrp="1"/>
          </p:cNvSpPr>
          <p:nvPr>
            <p:ph type="body" sz="quarter" idx="1"/>
          </p:nvPr>
        </p:nvSpPr>
        <p:spPr>
          <a:xfrm>
            <a:off x="839787" y="3479982"/>
            <a:ext cx="5157789" cy="2693095"/>
          </a:xfrm>
        </p:spPr>
        <p:txBody>
          <a:bodyPr anchor="t">
            <a:normAutofit lnSpcReduction="10000"/>
          </a:bodyPr>
          <a:lstStyle/>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replaceSpaces</a:t>
            </a:r>
            <a:r>
              <a:rPr lang="en-GB" sz="2000" b="0" dirty="0">
                <a:latin typeface="Courier New" panose="02070309020205020404" pitchFamily="49" charset="0"/>
                <a:cs typeface="Courier New" panose="02070309020205020404" pitchFamily="49" charset="0"/>
              </a:rPr>
              <a:t>(</a:t>
            </a:r>
            <a:r>
              <a:rPr lang="en-GB" sz="2000" b="0" dirty="0" err="1">
                <a:latin typeface="Courier New" panose="02070309020205020404" pitchFamily="49" charset="0"/>
                <a:cs typeface="Courier New" panose="02070309020205020404" pitchFamily="49" charset="0"/>
              </a:rPr>
              <a:t>str</a:t>
            </a:r>
            <a:r>
              <a:rPr lang="en-GB" sz="2000" b="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removeNewLines</a:t>
            </a:r>
            <a:endParaRPr lang="en-GB" sz="2000" b="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removeEmplyLines</a:t>
            </a:r>
            <a:endParaRPr lang="en-GB" sz="2000" b="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sortById</a:t>
            </a:r>
            <a:endParaRPr lang="en-GB" sz="2000" b="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sortCaseInsensitive</a:t>
            </a:r>
            <a:endParaRPr lang="en-GB" sz="2000" b="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findOldest</a:t>
            </a:r>
            <a:r>
              <a:rPr lang="en-GB" sz="2000" b="0" dirty="0">
                <a:latin typeface="Courier New" panose="02070309020205020404" pitchFamily="49" charset="0"/>
                <a:cs typeface="Courier New" panose="02070309020205020404" pitchFamily="49" charset="0"/>
              </a:rPr>
              <a:t>(</a:t>
            </a:r>
            <a:r>
              <a:rPr lang="en-GB" sz="2000" b="0" dirty="0" err="1">
                <a:latin typeface="Courier New" panose="02070309020205020404" pitchFamily="49" charset="0"/>
                <a:cs typeface="Courier New" panose="02070309020205020404" pitchFamily="49" charset="0"/>
              </a:rPr>
              <a:t>arr</a:t>
            </a:r>
            <a:r>
              <a:rPr lang="en-GB" sz="2000" b="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GB" sz="2000" b="0" dirty="0" err="1">
                <a:latin typeface="Courier New" panose="02070309020205020404" pitchFamily="49" charset="0"/>
                <a:cs typeface="Courier New" panose="02070309020205020404" pitchFamily="49" charset="0"/>
              </a:rPr>
              <a:t>serializeNonPrivate</a:t>
            </a:r>
            <a:r>
              <a:rPr lang="en-GB" sz="2000" b="0" dirty="0">
                <a:latin typeface="Courier New" panose="02070309020205020404" pitchFamily="49" charset="0"/>
                <a:cs typeface="Courier New" panose="02070309020205020404" pitchFamily="49" charset="0"/>
              </a:rPr>
              <a:t>(</a:t>
            </a:r>
            <a:r>
              <a:rPr lang="en-GB" sz="2000" b="0" dirty="0" err="1">
                <a:latin typeface="Courier New" panose="02070309020205020404" pitchFamily="49" charset="0"/>
                <a:cs typeface="Courier New" panose="02070309020205020404" pitchFamily="49" charset="0"/>
              </a:rPr>
              <a:t>obj</a:t>
            </a:r>
            <a:r>
              <a:rPr lang="en-GB" sz="2000" b="0" dirty="0">
                <a:latin typeface="Courier New" panose="02070309020205020404" pitchFamily="49" charset="0"/>
                <a:cs typeface="Courier New" panose="02070309020205020404" pitchFamily="49" charset="0"/>
              </a:rPr>
              <a:t>)</a:t>
            </a:r>
          </a:p>
          <a:p>
            <a:endParaRPr lang="en-GB" sz="2000" dirty="0">
              <a:latin typeface="Courier New" panose="02070309020205020404" pitchFamily="49" charset="0"/>
              <a:cs typeface="Courier New" panose="02070309020205020404" pitchFamily="49" charset="0"/>
            </a:endParaRPr>
          </a:p>
        </p:txBody>
      </p:sp>
      <p:sp>
        <p:nvSpPr>
          <p:cNvPr id="9" name="Text Placeholder 8">
            <a:extLst>
              <a:ext uri="{FF2B5EF4-FFF2-40B4-BE49-F238E27FC236}">
                <a16:creationId xmlns:a16="http://schemas.microsoft.com/office/drawing/2014/main" id="{00C3A9F3-4926-AA49-B033-214B74CD5FB8}"/>
              </a:ext>
            </a:extLst>
          </p:cNvPr>
          <p:cNvSpPr>
            <a:spLocks noGrp="1"/>
          </p:cNvSpPr>
          <p:nvPr>
            <p:ph type="body" sz="quarter" idx="13"/>
          </p:nvPr>
        </p:nvSpPr>
        <p:spPr>
          <a:xfrm>
            <a:off x="6172200" y="3479982"/>
            <a:ext cx="5183188" cy="2770916"/>
          </a:xfrm>
        </p:spPr>
        <p:txBody>
          <a:bodyPr anchor="t">
            <a:normAutofit fontScale="92500"/>
          </a:bodyPr>
          <a:lstStyle/>
          <a:p>
            <a:r>
              <a:rPr lang="en-GB" sz="2000" dirty="0" err="1">
                <a:latin typeface="Courier New" panose="02070309020205020404" pitchFamily="49" charset="0"/>
                <a:cs typeface="Courier New" panose="02070309020205020404" pitchFamily="49" charset="0"/>
              </a:rPr>
              <a:t>str.replace</a:t>
            </a:r>
            <a:r>
              <a:rPr lang="en-GB" sz="2000" dirty="0">
                <a:latin typeface="Courier New" panose="02070309020205020404" pitchFamily="49" charset="0"/>
                <a:cs typeface="Courier New" panose="02070309020205020404" pitchFamily="49" charset="0"/>
              </a:rPr>
              <a:t>(spaces,"-")</a:t>
            </a:r>
          </a:p>
          <a:p>
            <a:r>
              <a:rPr lang="en-GB" sz="2000" dirty="0" err="1">
                <a:latin typeface="Courier New" panose="02070309020205020404" pitchFamily="49" charset="0"/>
                <a:cs typeface="Courier New" panose="02070309020205020404" pitchFamily="49" charset="0"/>
              </a:rPr>
              <a:t>str.replace</a:t>
            </a:r>
            <a:r>
              <a:rPr lang="en-GB" sz="2000" dirty="0">
                <a:latin typeface="Courier New" panose="02070309020205020404" pitchFamily="49" charset="0"/>
                <a:cs typeface="Courier New" panose="02070309020205020404" pitchFamily="49" charset="0"/>
              </a:rPr>
              <a:t>(newlines,"")</a:t>
            </a:r>
          </a:p>
          <a:p>
            <a:r>
              <a:rPr lang="en-GB" sz="2000" dirty="0" err="1">
                <a:latin typeface="Courier New" panose="02070309020205020404" pitchFamily="49" charset="0"/>
                <a:cs typeface="Courier New" panose="02070309020205020404" pitchFamily="49" charset="0"/>
              </a:rPr>
              <a:t>str.replace</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newlines,removeEmpty</a:t>
            </a:r>
            <a:r>
              <a:rPr lang="en-GB" sz="2000" dirty="0">
                <a:latin typeface="Courier New" panose="02070309020205020404" pitchFamily="49" charset="0"/>
                <a:cs typeface="Courier New" panose="02070309020205020404" pitchFamily="49" charset="0"/>
              </a:rPr>
              <a:t>)</a:t>
            </a:r>
          </a:p>
          <a:p>
            <a:r>
              <a:rPr lang="en-GB" sz="2000" dirty="0" err="1">
                <a:latin typeface="Courier New" panose="02070309020205020404" pitchFamily="49" charset="0"/>
                <a:cs typeface="Courier New" panose="02070309020205020404" pitchFamily="49" charset="0"/>
              </a:rPr>
              <a:t>arr.sort</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byId</a:t>
            </a:r>
            <a:r>
              <a:rPr lang="en-GB" sz="2000" dirty="0">
                <a:latin typeface="Courier New" panose="02070309020205020404" pitchFamily="49" charset="0"/>
                <a:cs typeface="Courier New" panose="02070309020205020404" pitchFamily="49" charset="0"/>
              </a:rPr>
              <a:t>)</a:t>
            </a:r>
          </a:p>
          <a:p>
            <a:r>
              <a:rPr lang="en-GB" sz="2000" dirty="0" err="1">
                <a:latin typeface="Courier New" panose="02070309020205020404" pitchFamily="49" charset="0"/>
                <a:cs typeface="Courier New" panose="02070309020205020404" pitchFamily="49" charset="0"/>
              </a:rPr>
              <a:t>arr.sort</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caseInsensitive</a:t>
            </a:r>
            <a:r>
              <a:rPr lang="en-GB" sz="2000" dirty="0">
                <a:latin typeface="Courier New" panose="02070309020205020404" pitchFamily="49" charset="0"/>
                <a:cs typeface="Courier New" panose="02070309020205020404" pitchFamily="49" charset="0"/>
              </a:rPr>
              <a:t>)</a:t>
            </a:r>
          </a:p>
          <a:p>
            <a:r>
              <a:rPr lang="en-GB" sz="2000" dirty="0" err="1">
                <a:latin typeface="Courier New" panose="02070309020205020404" pitchFamily="49" charset="0"/>
                <a:cs typeface="Courier New" panose="02070309020205020404" pitchFamily="49" charset="0"/>
              </a:rPr>
              <a:t>arr.find</a:t>
            </a:r>
            <a:r>
              <a:rPr lang="en-GB" sz="2000" dirty="0">
                <a:latin typeface="Courier New" panose="02070309020205020404" pitchFamily="49" charset="0"/>
                <a:cs typeface="Courier New" panose="02070309020205020404" pitchFamily="49" charset="0"/>
              </a:rPr>
              <a:t>(oldest)</a:t>
            </a:r>
          </a:p>
          <a:p>
            <a:r>
              <a:rPr lang="en-GB" sz="2000" dirty="0" err="1">
                <a:latin typeface="Courier New" panose="02070309020205020404" pitchFamily="49" charset="0"/>
                <a:cs typeface="Courier New" panose="02070309020205020404" pitchFamily="49" charset="0"/>
              </a:rPr>
              <a:t>json.stringify</a:t>
            </a:r>
            <a:r>
              <a:rPr lang="en-GB" sz="2000" dirty="0">
                <a:latin typeface="Courier New" panose="02070309020205020404" pitchFamily="49" charset="0"/>
                <a:cs typeface="Courier New" panose="02070309020205020404" pitchFamily="49" charset="0"/>
              </a:rPr>
              <a:t>(o, </a:t>
            </a:r>
            <a:r>
              <a:rPr lang="en-GB" sz="2000" dirty="0" err="1">
                <a:latin typeface="Courier New" panose="02070309020205020404" pitchFamily="49" charset="0"/>
                <a:cs typeface="Courier New" panose="02070309020205020404" pitchFamily="49" charset="0"/>
              </a:rPr>
              <a:t>nonPrivate</a:t>
            </a:r>
            <a:r>
              <a:rPr lang="en-GB" sz="2000" dirty="0">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id="{4970F5B8-F315-8B44-9CC9-0B6D7380BDF5}"/>
              </a:ext>
            </a:extLst>
          </p:cNvPr>
          <p:cNvSpPr txBox="1"/>
          <p:nvPr/>
        </p:nvSpPr>
        <p:spPr>
          <a:xfrm>
            <a:off x="959370" y="1690688"/>
            <a:ext cx="10524674"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2800" dirty="0" err="1"/>
              <a:t>Načo</a:t>
            </a:r>
            <a:r>
              <a:rPr lang="en-GB" sz="2800" dirty="0"/>
              <a:t> </a:t>
            </a:r>
            <a:r>
              <a:rPr lang="en-GB" sz="2800" dirty="0" err="1"/>
              <a:t>je</a:t>
            </a:r>
            <a:r>
              <a:rPr lang="en-GB" sz="2800" dirty="0"/>
              <a:t> to </a:t>
            </a:r>
            <a:r>
              <a:rPr lang="en-GB" sz="2800" dirty="0" err="1"/>
              <a:t>dobré</a:t>
            </a:r>
            <a:r>
              <a:rPr lang="en-GB" sz="2800" dirty="0"/>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2800" b="0" i="0" u="none" strike="noStrike" cap="none" spc="0" normalizeH="0" baseline="0" dirty="0" err="1">
                <a:ln>
                  <a:noFill/>
                </a:ln>
                <a:solidFill>
                  <a:srgbClr val="000000"/>
                </a:solidFill>
                <a:effectLst/>
                <a:uFillTx/>
                <a:latin typeface="+mn-lt"/>
                <a:ea typeface="+mn-ea"/>
                <a:cs typeface="+mn-cs"/>
                <a:sym typeface="Calibri"/>
              </a:rPr>
              <a:t>Miesto</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vym</a:t>
            </a:r>
            <a:r>
              <a:rPr lang="en-GB" sz="2800" dirty="0" err="1"/>
              <a:t>ýšlania</a:t>
            </a:r>
            <a:r>
              <a:rPr lang="en-GB" sz="2800" dirty="0"/>
              <a:t> mien </a:t>
            </a:r>
            <a:r>
              <a:rPr lang="en-GB" sz="2800" dirty="0" err="1"/>
              <a:t>funkcii</a:t>
            </a:r>
            <a:r>
              <a:rPr lang="en-GB" sz="2800" dirty="0"/>
              <a:t> a </a:t>
            </a:r>
            <a:r>
              <a:rPr lang="en-GB" sz="2800" dirty="0" err="1"/>
              <a:t>wrapovania</a:t>
            </a:r>
            <a:r>
              <a:rPr lang="en-GB" sz="2800" dirty="0"/>
              <a:t> </a:t>
            </a:r>
            <a:r>
              <a:rPr lang="en-GB" sz="2800" dirty="0" err="1"/>
              <a:t>funkcionality</a:t>
            </a:r>
            <a:r>
              <a:rPr lang="en-GB" sz="2800" dirty="0"/>
              <a: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2800" b="0" i="0" u="none" strike="noStrike" cap="none" spc="0" normalizeH="0" baseline="0" dirty="0" err="1">
                <a:ln>
                  <a:noFill/>
                </a:ln>
                <a:solidFill>
                  <a:srgbClr val="000000"/>
                </a:solidFill>
                <a:effectLst/>
                <a:uFillTx/>
                <a:latin typeface="+mn-lt"/>
                <a:ea typeface="+mn-ea"/>
                <a:cs typeface="+mn-cs"/>
                <a:sym typeface="Calibri"/>
              </a:rPr>
              <a:t>Vymýšlame</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názvy</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replacerov</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filtrov</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comparatorov</a:t>
            </a:r>
            <a:r>
              <a:rPr kumimoji="0" lang="en-GB" sz="2800" b="0" i="0" u="none" strike="noStrike" cap="none" spc="0" normalizeH="0" baseline="0" dirty="0">
                <a:ln>
                  <a:noFill/>
                </a:ln>
                <a:solidFill>
                  <a:srgbClr val="000000"/>
                </a:solidFill>
                <a:effectLst/>
                <a:uFillTx/>
                <a:latin typeface="+mn-lt"/>
                <a:ea typeface="+mn-ea"/>
                <a:cs typeface="+mn-cs"/>
                <a:sym typeface="Calibri"/>
              </a:rPr>
              <a:t> a </a:t>
            </a:r>
            <a:r>
              <a:rPr kumimoji="0" lang="en-GB" sz="2800" b="0" i="0" u="none" strike="noStrike" cap="none" spc="0" normalizeH="0" baseline="0" dirty="0" err="1">
                <a:ln>
                  <a:noFill/>
                </a:ln>
                <a:solidFill>
                  <a:srgbClr val="000000"/>
                </a:solidFill>
                <a:effectLst/>
                <a:uFillTx/>
                <a:latin typeface="+mn-lt"/>
                <a:ea typeface="+mn-ea"/>
                <a:cs typeface="+mn-cs"/>
                <a:sym typeface="Calibri"/>
              </a:rPr>
              <a:t>reusujeme</a:t>
            </a:r>
            <a:r>
              <a:rPr kumimoji="0" lang="en-GB" sz="2800" b="0" i="0" u="none" strike="noStrike" cap="none" spc="0" normalizeH="0" baseline="0" dirty="0">
                <a:ln>
                  <a:noFill/>
                </a:ln>
                <a:solidFill>
                  <a:srgbClr val="000000"/>
                </a:solidFill>
                <a:effectLst/>
                <a:uFillTx/>
                <a:latin typeface="+mn-lt"/>
                <a:ea typeface="+mn-ea"/>
                <a:cs typeface="+mn-cs"/>
                <a:sym typeface="Calibri"/>
              </a:rPr>
              <a:t> </a:t>
            </a:r>
            <a:r>
              <a:rPr kumimoji="0" lang="en-GB" sz="2800" b="0" i="0" u="none" strike="noStrike" cap="none" spc="0" normalizeH="0" baseline="0" dirty="0" err="1">
                <a:ln>
                  <a:noFill/>
                </a:ln>
                <a:solidFill>
                  <a:srgbClr val="000000"/>
                </a:solidFill>
                <a:effectLst/>
                <a:uFillTx/>
                <a:latin typeface="+mn-lt"/>
                <a:ea typeface="+mn-ea"/>
                <a:cs typeface="+mn-cs"/>
                <a:sym typeface="Calibri"/>
              </a:rPr>
              <a:t>ich</a:t>
            </a:r>
            <a:r>
              <a:rPr kumimoji="0" lang="en-GB" sz="2800" b="0" i="0" u="none" strike="noStrike" cap="none" spc="0" normalizeH="0" baseline="0" dirty="0">
                <a:ln>
                  <a:noFill/>
                </a:ln>
                <a:solidFill>
                  <a:srgbClr val="000000"/>
                </a:solidFill>
                <a:effectLst/>
                <a:uFillTx/>
                <a:latin typeface="+mn-lt"/>
                <a:ea typeface="+mn-ea"/>
                <a:cs typeface="+mn-cs"/>
                <a:sym typeface="Calibri"/>
              </a:rPr>
              <a:t> </a:t>
            </a:r>
          </a:p>
        </p:txBody>
      </p:sp>
    </p:spTree>
    <p:extLst>
      <p:ext uri="{BB962C8B-B14F-4D97-AF65-F5344CB8AC3E}">
        <p14:creationId xmlns:p14="http://schemas.microsoft.com/office/powerpoint/2010/main" val="21225700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D370B-B96F-0B4F-A81A-4D203E677B63}"/>
              </a:ext>
            </a:extLst>
          </p:cNvPr>
          <p:cNvSpPr>
            <a:spLocks noGrp="1"/>
          </p:cNvSpPr>
          <p:nvPr>
            <p:ph type="title"/>
          </p:nvPr>
        </p:nvSpPr>
        <p:spPr/>
        <p:txBody>
          <a:bodyPr>
            <a:normAutofit/>
          </a:bodyPr>
          <a:lstStyle/>
          <a:p>
            <a:r>
              <a:rPr lang="en-GB" dirty="0"/>
              <a:t>Higher order functions – </a:t>
            </a:r>
            <a:br>
              <a:rPr lang="en-GB" dirty="0"/>
            </a:br>
            <a:r>
              <a:rPr lang="en-GB" b="1" dirty="0"/>
              <a:t>functions returning functions</a:t>
            </a:r>
          </a:p>
        </p:txBody>
      </p:sp>
      <p:sp>
        <p:nvSpPr>
          <p:cNvPr id="6" name="Content Placeholder 5">
            <a:extLst>
              <a:ext uri="{FF2B5EF4-FFF2-40B4-BE49-F238E27FC236}">
                <a16:creationId xmlns:a16="http://schemas.microsoft.com/office/drawing/2014/main" id="{55B710AA-A4A2-0947-9962-F705B1D46CDB}"/>
              </a:ext>
            </a:extLst>
          </p:cNvPr>
          <p:cNvSpPr>
            <a:spLocks noGrp="1"/>
          </p:cNvSpPr>
          <p:nvPr>
            <p:ph idx="1"/>
          </p:nvPr>
        </p:nvSpPr>
        <p:spPr/>
        <p:txBody>
          <a:bodyPr/>
          <a:lstStyle/>
          <a:p>
            <a:r>
              <a:rPr lang="en-GB" dirty="0"/>
              <a:t>transform one function somehow</a:t>
            </a:r>
          </a:p>
          <a:p>
            <a:pPr lvl="1"/>
            <a:r>
              <a:rPr lang="en-GB" dirty="0"/>
              <a:t>change signature, </a:t>
            </a:r>
          </a:p>
          <a:p>
            <a:pPr lvl="1"/>
            <a:r>
              <a:rPr lang="en-GB" dirty="0"/>
              <a:t>bind parameters, </a:t>
            </a:r>
          </a:p>
          <a:p>
            <a:pPr lvl="1"/>
            <a:r>
              <a:rPr lang="en-GB" dirty="0"/>
              <a:t>change context, </a:t>
            </a:r>
          </a:p>
          <a:p>
            <a:pPr lvl="1"/>
            <a:r>
              <a:rPr lang="en-GB" dirty="0"/>
              <a:t>add functionality (aspects)</a:t>
            </a:r>
          </a:p>
          <a:p>
            <a:pPr lvl="1"/>
            <a:r>
              <a:rPr lang="en-GB" dirty="0"/>
              <a:t>curry</a:t>
            </a:r>
          </a:p>
          <a:p>
            <a:r>
              <a:rPr lang="en-GB" dirty="0"/>
              <a:t>combine functions</a:t>
            </a:r>
          </a:p>
          <a:p>
            <a:r>
              <a:rPr lang="en-GB" dirty="0"/>
              <a:t>…</a:t>
            </a:r>
          </a:p>
          <a:p>
            <a:pPr marL="0" indent="0">
              <a:buNone/>
            </a:pPr>
            <a:endParaRPr lang="en-GB" dirty="0"/>
          </a:p>
          <a:p>
            <a:endParaRPr lang="en-GB" dirty="0"/>
          </a:p>
        </p:txBody>
      </p:sp>
    </p:spTree>
    <p:extLst>
      <p:ext uri="{BB962C8B-B14F-4D97-AF65-F5344CB8AC3E}">
        <p14:creationId xmlns:p14="http://schemas.microsoft.com/office/powerpoint/2010/main" val="346317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2799-C0DC-BE44-800F-DD0DBE074898}"/>
              </a:ext>
            </a:extLst>
          </p:cNvPr>
          <p:cNvSpPr>
            <a:spLocks noGrp="1"/>
          </p:cNvSpPr>
          <p:nvPr>
            <p:ph type="title"/>
          </p:nvPr>
        </p:nvSpPr>
        <p:spPr/>
        <p:txBody>
          <a:bodyPr anchor="t"/>
          <a:lstStyle/>
          <a:p>
            <a:r>
              <a:rPr lang="en-GB" dirty="0"/>
              <a:t>transforming functions - example</a:t>
            </a:r>
          </a:p>
        </p:txBody>
      </p:sp>
      <p:sp>
        <p:nvSpPr>
          <p:cNvPr id="3" name="Text Placeholder 2">
            <a:extLst>
              <a:ext uri="{FF2B5EF4-FFF2-40B4-BE49-F238E27FC236}">
                <a16:creationId xmlns:a16="http://schemas.microsoft.com/office/drawing/2014/main" id="{1B7E1DF6-3F4E-7E4D-8FCD-10EAE86FFF9B}"/>
              </a:ext>
            </a:extLst>
          </p:cNvPr>
          <p:cNvSpPr>
            <a:spLocks noGrp="1"/>
          </p:cNvSpPr>
          <p:nvPr>
            <p:ph idx="1"/>
          </p:nvPr>
        </p:nvSpPr>
        <p:spPr>
          <a:xfrm>
            <a:off x="7942021" y="1237768"/>
            <a:ext cx="3945179" cy="5289238"/>
          </a:xfrm>
        </p:spPr>
        <p:txBody>
          <a:bodyPr/>
          <a:lstStyle/>
          <a:p>
            <a:pPr marL="0" indent="0">
              <a:buNone/>
            </a:pPr>
            <a:r>
              <a:rPr lang="en-GB" b="1" dirty="0"/>
              <a:t>Principle:</a:t>
            </a:r>
          </a:p>
          <a:p>
            <a:r>
              <a:rPr lang="en-GB" dirty="0"/>
              <a:t>create new function, call the original</a:t>
            </a:r>
          </a:p>
          <a:p>
            <a:r>
              <a:rPr lang="en-GB" dirty="0"/>
              <a:t>super easy with arrows</a:t>
            </a:r>
          </a:p>
          <a:p>
            <a:r>
              <a:rPr lang="en-GB" dirty="0"/>
              <a:t>good for single/simple ad-hoc needs</a:t>
            </a:r>
          </a:p>
          <a:p>
            <a:r>
              <a:rPr lang="en-GB" dirty="0"/>
              <a:t>does not scale (see another slide)</a:t>
            </a:r>
          </a:p>
        </p:txBody>
      </p:sp>
      <p:pic>
        <p:nvPicPr>
          <p:cNvPr id="4" name="Picture 3">
            <a:extLst>
              <a:ext uri="{FF2B5EF4-FFF2-40B4-BE49-F238E27FC236}">
                <a16:creationId xmlns:a16="http://schemas.microsoft.com/office/drawing/2014/main" id="{2D94B3BA-ECB9-CC41-8AC0-34C424C95566}"/>
              </a:ext>
            </a:extLst>
          </p:cNvPr>
          <p:cNvPicPr>
            <a:picLocks noChangeAspect="1"/>
          </p:cNvPicPr>
          <p:nvPr/>
        </p:nvPicPr>
        <p:blipFill>
          <a:blip r:embed="rId2"/>
          <a:stretch>
            <a:fillRect/>
          </a:stretch>
        </p:blipFill>
        <p:spPr>
          <a:xfrm>
            <a:off x="630731" y="1237768"/>
            <a:ext cx="7103821" cy="5118061"/>
          </a:xfrm>
          <a:prstGeom prst="rect">
            <a:avLst/>
          </a:prstGeom>
        </p:spPr>
      </p:pic>
    </p:spTree>
    <p:extLst>
      <p:ext uri="{BB962C8B-B14F-4D97-AF65-F5344CB8AC3E}">
        <p14:creationId xmlns:p14="http://schemas.microsoft.com/office/powerpoint/2010/main" val="4111096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2799-C0DC-BE44-800F-DD0DBE074898}"/>
              </a:ext>
            </a:extLst>
          </p:cNvPr>
          <p:cNvSpPr>
            <a:spLocks noGrp="1"/>
          </p:cNvSpPr>
          <p:nvPr>
            <p:ph type="title"/>
          </p:nvPr>
        </p:nvSpPr>
        <p:spPr/>
        <p:txBody>
          <a:bodyPr anchor="t"/>
          <a:lstStyle/>
          <a:p>
            <a:r>
              <a:rPr lang="en-GB" dirty="0"/>
              <a:t>transforming functions - example</a:t>
            </a:r>
          </a:p>
        </p:txBody>
      </p:sp>
      <p:sp>
        <p:nvSpPr>
          <p:cNvPr id="3" name="Text Placeholder 2">
            <a:extLst>
              <a:ext uri="{FF2B5EF4-FFF2-40B4-BE49-F238E27FC236}">
                <a16:creationId xmlns:a16="http://schemas.microsoft.com/office/drawing/2014/main" id="{1B7E1DF6-3F4E-7E4D-8FCD-10EAE86FFF9B}"/>
              </a:ext>
            </a:extLst>
          </p:cNvPr>
          <p:cNvSpPr>
            <a:spLocks noGrp="1"/>
          </p:cNvSpPr>
          <p:nvPr>
            <p:ph idx="1"/>
          </p:nvPr>
        </p:nvSpPr>
        <p:spPr>
          <a:xfrm>
            <a:off x="8379502" y="1424066"/>
            <a:ext cx="2974298" cy="5102940"/>
          </a:xfrm>
        </p:spPr>
        <p:txBody>
          <a:bodyPr/>
          <a:lstStyle/>
          <a:p>
            <a:r>
              <a:rPr lang="en-GB" dirty="0"/>
              <a:t>does not scale</a:t>
            </a:r>
          </a:p>
          <a:p>
            <a:r>
              <a:rPr lang="en-GB" dirty="0"/>
              <a:t>must reimplement each method</a:t>
            </a:r>
          </a:p>
          <a:p>
            <a:pPr marL="0" indent="0">
              <a:buNone/>
            </a:pPr>
            <a:endParaRPr lang="en-GB" dirty="0"/>
          </a:p>
          <a:p>
            <a:endParaRPr lang="en-GB" dirty="0"/>
          </a:p>
        </p:txBody>
      </p:sp>
      <p:pic>
        <p:nvPicPr>
          <p:cNvPr id="6" name="Picture 5">
            <a:extLst>
              <a:ext uri="{FF2B5EF4-FFF2-40B4-BE49-F238E27FC236}">
                <a16:creationId xmlns:a16="http://schemas.microsoft.com/office/drawing/2014/main" id="{73524311-F507-9646-AB15-1FE61DB67A86}"/>
              </a:ext>
            </a:extLst>
          </p:cNvPr>
          <p:cNvPicPr>
            <a:picLocks noChangeAspect="1"/>
          </p:cNvPicPr>
          <p:nvPr/>
        </p:nvPicPr>
        <p:blipFill>
          <a:blip r:embed="rId2"/>
          <a:stretch>
            <a:fillRect/>
          </a:stretch>
        </p:blipFill>
        <p:spPr>
          <a:xfrm>
            <a:off x="661962" y="1549836"/>
            <a:ext cx="7480300" cy="4851400"/>
          </a:xfrm>
          <a:prstGeom prst="rect">
            <a:avLst/>
          </a:prstGeom>
        </p:spPr>
      </p:pic>
    </p:spTree>
    <p:extLst>
      <p:ext uri="{BB962C8B-B14F-4D97-AF65-F5344CB8AC3E}">
        <p14:creationId xmlns:p14="http://schemas.microsoft.com/office/powerpoint/2010/main" val="4044784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2799-C0DC-BE44-800F-DD0DBE074898}"/>
              </a:ext>
            </a:extLst>
          </p:cNvPr>
          <p:cNvSpPr>
            <a:spLocks noGrp="1"/>
          </p:cNvSpPr>
          <p:nvPr>
            <p:ph type="title"/>
          </p:nvPr>
        </p:nvSpPr>
        <p:spPr/>
        <p:txBody>
          <a:bodyPr anchor="t"/>
          <a:lstStyle/>
          <a:p>
            <a:r>
              <a:rPr lang="en-GB" dirty="0"/>
              <a:t>transforming functions - example</a:t>
            </a:r>
          </a:p>
        </p:txBody>
      </p:sp>
      <p:sp>
        <p:nvSpPr>
          <p:cNvPr id="3" name="Text Placeholder 2">
            <a:extLst>
              <a:ext uri="{FF2B5EF4-FFF2-40B4-BE49-F238E27FC236}">
                <a16:creationId xmlns:a16="http://schemas.microsoft.com/office/drawing/2014/main" id="{1B7E1DF6-3F4E-7E4D-8FCD-10EAE86FFF9B}"/>
              </a:ext>
            </a:extLst>
          </p:cNvPr>
          <p:cNvSpPr>
            <a:spLocks noGrp="1"/>
          </p:cNvSpPr>
          <p:nvPr>
            <p:ph idx="1"/>
          </p:nvPr>
        </p:nvSpPr>
        <p:spPr>
          <a:xfrm>
            <a:off x="7723578" y="1252758"/>
            <a:ext cx="4193602" cy="5274247"/>
          </a:xfrm>
        </p:spPr>
        <p:txBody>
          <a:bodyPr>
            <a:normAutofit/>
          </a:bodyPr>
          <a:lstStyle/>
          <a:p>
            <a:pPr marL="0" indent="0">
              <a:buNone/>
            </a:pPr>
            <a:r>
              <a:rPr lang="en-GB" dirty="0"/>
              <a:t>Solution:</a:t>
            </a:r>
          </a:p>
          <a:p>
            <a:r>
              <a:rPr lang="en-GB" dirty="0"/>
              <a:t>create </a:t>
            </a:r>
            <a:r>
              <a:rPr lang="en-GB" b="1" i="1" dirty="0"/>
              <a:t>transform function</a:t>
            </a:r>
            <a:r>
              <a:rPr lang="en-GB" dirty="0"/>
              <a:t> </a:t>
            </a:r>
          </a:p>
          <a:p>
            <a:pPr lvl="1"/>
            <a:r>
              <a:rPr lang="en-GB" dirty="0"/>
              <a:t>taking </a:t>
            </a:r>
            <a:r>
              <a:rPr lang="en-GB" b="1" dirty="0"/>
              <a:t>original as parameter</a:t>
            </a:r>
          </a:p>
          <a:p>
            <a:pPr lvl="1"/>
            <a:r>
              <a:rPr lang="en-GB" dirty="0"/>
              <a:t>and </a:t>
            </a:r>
            <a:r>
              <a:rPr lang="en-GB" b="1" dirty="0"/>
              <a:t>returning modified function</a:t>
            </a:r>
          </a:p>
          <a:p>
            <a:r>
              <a:rPr lang="en-GB" dirty="0"/>
              <a:t>create new functions by calling transform with original</a:t>
            </a:r>
          </a:p>
          <a:p>
            <a:r>
              <a:rPr lang="en-GB" dirty="0"/>
              <a:t>call transformed</a:t>
            </a:r>
          </a:p>
        </p:txBody>
      </p:sp>
      <p:pic>
        <p:nvPicPr>
          <p:cNvPr id="4" name="Picture 3">
            <a:extLst>
              <a:ext uri="{FF2B5EF4-FFF2-40B4-BE49-F238E27FC236}">
                <a16:creationId xmlns:a16="http://schemas.microsoft.com/office/drawing/2014/main" id="{6D1B29D4-15D1-844A-9A7B-0696AF555839}"/>
              </a:ext>
            </a:extLst>
          </p:cNvPr>
          <p:cNvPicPr>
            <a:picLocks noChangeAspect="1"/>
          </p:cNvPicPr>
          <p:nvPr/>
        </p:nvPicPr>
        <p:blipFill>
          <a:blip r:embed="rId2"/>
          <a:stretch>
            <a:fillRect/>
          </a:stretch>
        </p:blipFill>
        <p:spPr>
          <a:xfrm>
            <a:off x="684655" y="1372680"/>
            <a:ext cx="6885378" cy="4792657"/>
          </a:xfrm>
          <a:prstGeom prst="rect">
            <a:avLst/>
          </a:prstGeom>
        </p:spPr>
      </p:pic>
    </p:spTree>
    <p:extLst>
      <p:ext uri="{BB962C8B-B14F-4D97-AF65-F5344CB8AC3E}">
        <p14:creationId xmlns:p14="http://schemas.microsoft.com/office/powerpoint/2010/main" val="67809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2799-C0DC-BE44-800F-DD0DBE074898}"/>
              </a:ext>
            </a:extLst>
          </p:cNvPr>
          <p:cNvSpPr>
            <a:spLocks noGrp="1"/>
          </p:cNvSpPr>
          <p:nvPr>
            <p:ph type="title"/>
          </p:nvPr>
        </p:nvSpPr>
        <p:spPr/>
        <p:txBody>
          <a:bodyPr anchor="t"/>
          <a:lstStyle/>
          <a:p>
            <a:r>
              <a:rPr lang="en-GB" dirty="0"/>
              <a:t>transforming functions - example</a:t>
            </a:r>
          </a:p>
        </p:txBody>
      </p:sp>
      <p:sp>
        <p:nvSpPr>
          <p:cNvPr id="3" name="Text Placeholder 2">
            <a:extLst>
              <a:ext uri="{FF2B5EF4-FFF2-40B4-BE49-F238E27FC236}">
                <a16:creationId xmlns:a16="http://schemas.microsoft.com/office/drawing/2014/main" id="{1B7E1DF6-3F4E-7E4D-8FCD-10EAE86FFF9B}"/>
              </a:ext>
            </a:extLst>
          </p:cNvPr>
          <p:cNvSpPr>
            <a:spLocks noGrp="1"/>
          </p:cNvSpPr>
          <p:nvPr>
            <p:ph idx="1"/>
          </p:nvPr>
        </p:nvSpPr>
        <p:spPr>
          <a:xfrm>
            <a:off x="7723578" y="1252758"/>
            <a:ext cx="4193602" cy="5274247"/>
          </a:xfrm>
        </p:spPr>
        <p:txBody>
          <a:bodyPr>
            <a:normAutofit/>
          </a:bodyPr>
          <a:lstStyle/>
          <a:p>
            <a:pPr marL="0" indent="0">
              <a:buNone/>
            </a:pPr>
            <a:r>
              <a:rPr lang="en-GB" dirty="0"/>
              <a:t>Example described so far is about adding extra parameter to the beginning of method signature, what is the usage ? one of them can be:</a:t>
            </a:r>
          </a:p>
          <a:p>
            <a:r>
              <a:rPr lang="en-GB" dirty="0"/>
              <a:t>extract </a:t>
            </a:r>
            <a:r>
              <a:rPr lang="en-GB" b="1" i="1" dirty="0"/>
              <a:t>this</a:t>
            </a:r>
            <a:r>
              <a:rPr lang="en-GB" dirty="0"/>
              <a:t> as method parameter</a:t>
            </a:r>
          </a:p>
          <a:p>
            <a:r>
              <a:rPr lang="en-GB" dirty="0"/>
              <a:t> in other words, change </a:t>
            </a:r>
            <a:r>
              <a:rPr lang="en-GB" b="1" i="1" dirty="0"/>
              <a:t>methods</a:t>
            </a:r>
            <a:r>
              <a:rPr lang="en-GB" dirty="0"/>
              <a:t> to </a:t>
            </a:r>
            <a:r>
              <a:rPr lang="en-GB" b="1" i="1" dirty="0"/>
              <a:t>functions</a:t>
            </a:r>
          </a:p>
        </p:txBody>
      </p:sp>
      <p:pic>
        <p:nvPicPr>
          <p:cNvPr id="5" name="Picture 4">
            <a:extLst>
              <a:ext uri="{FF2B5EF4-FFF2-40B4-BE49-F238E27FC236}">
                <a16:creationId xmlns:a16="http://schemas.microsoft.com/office/drawing/2014/main" id="{3F15612B-3875-2C43-88B6-3BE85D17223A}"/>
              </a:ext>
            </a:extLst>
          </p:cNvPr>
          <p:cNvPicPr>
            <a:picLocks noChangeAspect="1"/>
          </p:cNvPicPr>
          <p:nvPr/>
        </p:nvPicPr>
        <p:blipFill>
          <a:blip r:embed="rId2"/>
          <a:stretch>
            <a:fillRect/>
          </a:stretch>
        </p:blipFill>
        <p:spPr>
          <a:xfrm>
            <a:off x="838200" y="1252757"/>
            <a:ext cx="6447020" cy="5313169"/>
          </a:xfrm>
          <a:prstGeom prst="rect">
            <a:avLst/>
          </a:prstGeom>
        </p:spPr>
      </p:pic>
    </p:spTree>
    <p:extLst>
      <p:ext uri="{BB962C8B-B14F-4D97-AF65-F5344CB8AC3E}">
        <p14:creationId xmlns:p14="http://schemas.microsoft.com/office/powerpoint/2010/main" val="3110299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B469-C099-7C4B-9C6B-035F7AFD56C2}"/>
              </a:ext>
            </a:extLst>
          </p:cNvPr>
          <p:cNvSpPr>
            <a:spLocks noGrp="1"/>
          </p:cNvSpPr>
          <p:nvPr>
            <p:ph type="title"/>
          </p:nvPr>
        </p:nvSpPr>
        <p:spPr/>
        <p:txBody>
          <a:bodyPr/>
          <a:lstStyle/>
          <a:p>
            <a:r>
              <a:rPr lang="en-GB" dirty="0"/>
              <a:t>transforming functions – function members</a:t>
            </a:r>
          </a:p>
        </p:txBody>
      </p:sp>
      <p:sp>
        <p:nvSpPr>
          <p:cNvPr id="7" name="Content Placeholder 6">
            <a:extLst>
              <a:ext uri="{FF2B5EF4-FFF2-40B4-BE49-F238E27FC236}">
                <a16:creationId xmlns:a16="http://schemas.microsoft.com/office/drawing/2014/main" id="{617BE20E-1629-2640-885B-8F1CE6F979BE}"/>
              </a:ext>
            </a:extLst>
          </p:cNvPr>
          <p:cNvSpPr>
            <a:spLocks noGrp="1"/>
          </p:cNvSpPr>
          <p:nvPr>
            <p:ph idx="1"/>
          </p:nvPr>
        </p:nvSpPr>
        <p:spPr>
          <a:xfrm>
            <a:off x="6493266" y="1357099"/>
            <a:ext cx="4860533" cy="4819864"/>
          </a:xfrm>
        </p:spPr>
        <p:txBody>
          <a:bodyPr>
            <a:normAutofit fontScale="70000" lnSpcReduction="20000"/>
          </a:bodyPr>
          <a:lstStyle/>
          <a:p>
            <a:r>
              <a:rPr lang="en-GB" dirty="0"/>
              <a:t>Problem with returned functions is that </a:t>
            </a:r>
          </a:p>
          <a:p>
            <a:pPr lvl="1"/>
            <a:r>
              <a:rPr lang="en-GB" dirty="0"/>
              <a:t>they are often unnamed </a:t>
            </a:r>
          </a:p>
          <a:p>
            <a:pPr lvl="1"/>
            <a:r>
              <a:rPr lang="en-GB" dirty="0"/>
              <a:t>or have static name </a:t>
            </a:r>
          </a:p>
          <a:p>
            <a:pPr lvl="1"/>
            <a:r>
              <a:rPr lang="en-GB" dirty="0"/>
              <a:t>and have incorrect </a:t>
            </a:r>
            <a:r>
              <a:rPr lang="en-GB" dirty="0" err="1"/>
              <a:t>fn.length</a:t>
            </a:r>
            <a:endParaRPr lang="en-GB" dirty="0"/>
          </a:p>
          <a:p>
            <a:r>
              <a:rPr lang="en-GB" dirty="0"/>
              <a:t>Function name</a:t>
            </a:r>
          </a:p>
          <a:p>
            <a:pPr lvl="1"/>
            <a:r>
              <a:rPr lang="en-GB" dirty="0"/>
              <a:t>A Function object's read-only name property indicates the function's name as specified when it was created, or "anonymous" for functions created anonymously.</a:t>
            </a:r>
          </a:p>
          <a:p>
            <a:r>
              <a:rPr lang="en-GB" dirty="0" err="1"/>
              <a:t>Function.length</a:t>
            </a:r>
            <a:endParaRPr lang="en-GB" dirty="0"/>
          </a:p>
          <a:p>
            <a:pPr lvl="1"/>
            <a:r>
              <a:rPr lang="sk-SK" dirty="0" err="1"/>
              <a:t>length</a:t>
            </a:r>
            <a:r>
              <a:rPr lang="sk-SK" dirty="0"/>
              <a:t> </a:t>
            </a:r>
            <a:r>
              <a:rPr lang="sk-SK" dirty="0" err="1"/>
              <a:t>is</a:t>
            </a:r>
            <a:r>
              <a:rPr lang="sk-SK" dirty="0"/>
              <a:t> a </a:t>
            </a:r>
            <a:r>
              <a:rPr lang="sk-SK" dirty="0" err="1"/>
              <a:t>property</a:t>
            </a:r>
            <a:r>
              <a:rPr lang="sk-SK" dirty="0"/>
              <a:t> of a </a:t>
            </a:r>
            <a:r>
              <a:rPr lang="sk-SK" dirty="0" err="1"/>
              <a:t>function</a:t>
            </a:r>
            <a:r>
              <a:rPr lang="sk-SK" dirty="0"/>
              <a:t> </a:t>
            </a:r>
            <a:r>
              <a:rPr lang="sk-SK" dirty="0" err="1"/>
              <a:t>object</a:t>
            </a:r>
            <a:r>
              <a:rPr lang="sk-SK" dirty="0"/>
              <a:t>, and </a:t>
            </a:r>
            <a:r>
              <a:rPr lang="sk-SK" dirty="0" err="1"/>
              <a:t>indicates</a:t>
            </a:r>
            <a:r>
              <a:rPr lang="sk-SK" dirty="0"/>
              <a:t> </a:t>
            </a:r>
            <a:r>
              <a:rPr lang="sk-SK" dirty="0" err="1"/>
              <a:t>how</a:t>
            </a:r>
            <a:r>
              <a:rPr lang="sk-SK" dirty="0"/>
              <a:t> </a:t>
            </a:r>
            <a:r>
              <a:rPr lang="sk-SK" dirty="0" err="1"/>
              <a:t>many</a:t>
            </a:r>
            <a:r>
              <a:rPr lang="sk-SK" dirty="0"/>
              <a:t> </a:t>
            </a:r>
            <a:r>
              <a:rPr lang="sk-SK" dirty="0" err="1"/>
              <a:t>arguments</a:t>
            </a:r>
            <a:r>
              <a:rPr lang="sk-SK" dirty="0"/>
              <a:t> </a:t>
            </a:r>
            <a:r>
              <a:rPr lang="sk-SK" dirty="0" err="1"/>
              <a:t>the</a:t>
            </a:r>
            <a:r>
              <a:rPr lang="sk-SK" dirty="0"/>
              <a:t> </a:t>
            </a:r>
            <a:r>
              <a:rPr lang="sk-SK" dirty="0" err="1"/>
              <a:t>function</a:t>
            </a:r>
            <a:r>
              <a:rPr lang="sk-SK" dirty="0"/>
              <a:t> </a:t>
            </a:r>
            <a:r>
              <a:rPr lang="sk-SK" dirty="0" err="1"/>
              <a:t>expects</a:t>
            </a:r>
            <a:r>
              <a:rPr lang="sk-SK" dirty="0"/>
              <a:t>, </a:t>
            </a:r>
            <a:r>
              <a:rPr lang="sk-SK" dirty="0" err="1"/>
              <a:t>i.e</a:t>
            </a:r>
            <a:r>
              <a:rPr lang="sk-SK" dirty="0"/>
              <a:t>. </a:t>
            </a:r>
            <a:r>
              <a:rPr lang="sk-SK" dirty="0" err="1"/>
              <a:t>the</a:t>
            </a:r>
            <a:r>
              <a:rPr lang="sk-SK" dirty="0"/>
              <a:t> </a:t>
            </a:r>
            <a:r>
              <a:rPr lang="sk-SK" b="1" dirty="0" err="1"/>
              <a:t>number</a:t>
            </a:r>
            <a:r>
              <a:rPr lang="sk-SK" b="1" dirty="0"/>
              <a:t> of </a:t>
            </a:r>
            <a:r>
              <a:rPr lang="sk-SK" b="1" dirty="0" err="1"/>
              <a:t>formal</a:t>
            </a:r>
            <a:r>
              <a:rPr lang="sk-SK" b="1" dirty="0"/>
              <a:t> </a:t>
            </a:r>
            <a:r>
              <a:rPr lang="sk-SK" b="1" dirty="0" err="1"/>
              <a:t>parameters</a:t>
            </a:r>
            <a:r>
              <a:rPr lang="sk-SK" b="1" dirty="0"/>
              <a:t>.</a:t>
            </a:r>
            <a:r>
              <a:rPr lang="sk-SK" dirty="0"/>
              <a:t> </a:t>
            </a:r>
          </a:p>
          <a:p>
            <a:pPr lvl="1"/>
            <a:r>
              <a:rPr lang="sk-SK" dirty="0" err="1"/>
              <a:t>This</a:t>
            </a:r>
            <a:r>
              <a:rPr lang="sk-SK" dirty="0"/>
              <a:t> </a:t>
            </a:r>
            <a:r>
              <a:rPr lang="sk-SK" dirty="0" err="1"/>
              <a:t>number</a:t>
            </a:r>
            <a:r>
              <a:rPr lang="sk-SK" dirty="0"/>
              <a:t> </a:t>
            </a:r>
            <a:r>
              <a:rPr lang="sk-SK" dirty="0" err="1"/>
              <a:t>excludes</a:t>
            </a:r>
            <a:r>
              <a:rPr lang="sk-SK" dirty="0"/>
              <a:t> </a:t>
            </a:r>
            <a:r>
              <a:rPr lang="sk-SK" dirty="0" err="1"/>
              <a:t>the</a:t>
            </a:r>
            <a:r>
              <a:rPr lang="sk-SK" dirty="0"/>
              <a:t> rest parameter and </a:t>
            </a:r>
            <a:r>
              <a:rPr lang="sk-SK" dirty="0" err="1"/>
              <a:t>only</a:t>
            </a:r>
            <a:r>
              <a:rPr lang="sk-SK" dirty="0"/>
              <a:t> </a:t>
            </a:r>
            <a:r>
              <a:rPr lang="sk-SK" dirty="0" err="1"/>
              <a:t>includes</a:t>
            </a:r>
            <a:r>
              <a:rPr lang="sk-SK" dirty="0"/>
              <a:t> </a:t>
            </a:r>
            <a:r>
              <a:rPr lang="sk-SK" dirty="0" err="1"/>
              <a:t>parameters</a:t>
            </a:r>
            <a:r>
              <a:rPr lang="sk-SK" dirty="0"/>
              <a:t> </a:t>
            </a:r>
            <a:r>
              <a:rPr lang="sk-SK" dirty="0" err="1"/>
              <a:t>before</a:t>
            </a:r>
            <a:r>
              <a:rPr lang="sk-SK" dirty="0"/>
              <a:t> </a:t>
            </a:r>
            <a:r>
              <a:rPr lang="sk-SK" dirty="0" err="1"/>
              <a:t>the</a:t>
            </a:r>
            <a:r>
              <a:rPr lang="sk-SK" dirty="0"/>
              <a:t> </a:t>
            </a:r>
            <a:r>
              <a:rPr lang="sk-SK" dirty="0" err="1"/>
              <a:t>first</a:t>
            </a:r>
            <a:r>
              <a:rPr lang="sk-SK" dirty="0"/>
              <a:t> </a:t>
            </a:r>
            <a:r>
              <a:rPr lang="sk-SK" dirty="0" err="1"/>
              <a:t>one</a:t>
            </a:r>
            <a:r>
              <a:rPr lang="sk-SK" dirty="0"/>
              <a:t> </a:t>
            </a:r>
            <a:r>
              <a:rPr lang="sk-SK" dirty="0" err="1"/>
              <a:t>with</a:t>
            </a:r>
            <a:r>
              <a:rPr lang="sk-SK" dirty="0"/>
              <a:t> a default </a:t>
            </a:r>
            <a:r>
              <a:rPr lang="sk-SK" dirty="0" err="1"/>
              <a:t>value</a:t>
            </a:r>
            <a:r>
              <a:rPr lang="sk-SK" dirty="0"/>
              <a:t>. By </a:t>
            </a:r>
            <a:r>
              <a:rPr lang="sk-SK" dirty="0" err="1"/>
              <a:t>contrast</a:t>
            </a:r>
            <a:r>
              <a:rPr lang="sk-SK" dirty="0"/>
              <a:t>, </a:t>
            </a:r>
            <a:r>
              <a:rPr lang="sk-SK" dirty="0" err="1"/>
              <a:t>arguments.length</a:t>
            </a:r>
            <a:r>
              <a:rPr lang="sk-SK" dirty="0"/>
              <a:t> </a:t>
            </a:r>
            <a:r>
              <a:rPr lang="sk-SK" dirty="0" err="1"/>
              <a:t>is</a:t>
            </a:r>
            <a:r>
              <a:rPr lang="sk-SK" dirty="0"/>
              <a:t> </a:t>
            </a:r>
            <a:r>
              <a:rPr lang="sk-SK" dirty="0" err="1"/>
              <a:t>local</a:t>
            </a:r>
            <a:r>
              <a:rPr lang="sk-SK" dirty="0"/>
              <a:t> to a </a:t>
            </a:r>
            <a:r>
              <a:rPr lang="sk-SK" dirty="0" err="1"/>
              <a:t>function</a:t>
            </a:r>
            <a:r>
              <a:rPr lang="sk-SK" dirty="0"/>
              <a:t> and </a:t>
            </a:r>
            <a:r>
              <a:rPr lang="sk-SK" dirty="0" err="1"/>
              <a:t>provides</a:t>
            </a:r>
            <a:r>
              <a:rPr lang="sk-SK" dirty="0"/>
              <a:t> </a:t>
            </a:r>
            <a:r>
              <a:rPr lang="sk-SK" dirty="0" err="1"/>
              <a:t>the</a:t>
            </a:r>
            <a:r>
              <a:rPr lang="sk-SK" dirty="0"/>
              <a:t> </a:t>
            </a:r>
            <a:r>
              <a:rPr lang="sk-SK" dirty="0" err="1"/>
              <a:t>number</a:t>
            </a:r>
            <a:r>
              <a:rPr lang="sk-SK" dirty="0"/>
              <a:t> of </a:t>
            </a:r>
            <a:r>
              <a:rPr lang="sk-SK" dirty="0" err="1"/>
              <a:t>arguments</a:t>
            </a:r>
            <a:r>
              <a:rPr lang="sk-SK" dirty="0"/>
              <a:t> </a:t>
            </a:r>
            <a:r>
              <a:rPr lang="sk-SK" dirty="0" err="1"/>
              <a:t>actually</a:t>
            </a:r>
            <a:r>
              <a:rPr lang="sk-SK" dirty="0"/>
              <a:t> </a:t>
            </a:r>
            <a:r>
              <a:rPr lang="sk-SK" dirty="0" err="1"/>
              <a:t>passed</a:t>
            </a:r>
            <a:r>
              <a:rPr lang="sk-SK" dirty="0"/>
              <a:t> to </a:t>
            </a:r>
            <a:r>
              <a:rPr lang="sk-SK" dirty="0" err="1"/>
              <a:t>the</a:t>
            </a:r>
            <a:r>
              <a:rPr lang="sk-SK" dirty="0"/>
              <a:t> </a:t>
            </a:r>
            <a:r>
              <a:rPr lang="sk-SK" dirty="0" err="1"/>
              <a:t>function</a:t>
            </a:r>
            <a:r>
              <a:rPr lang="sk-SK" dirty="0"/>
              <a:t>.</a:t>
            </a:r>
          </a:p>
          <a:p>
            <a:pPr lvl="1"/>
            <a:endParaRPr lang="sk-SK" dirty="0"/>
          </a:p>
        </p:txBody>
      </p:sp>
      <p:pic>
        <p:nvPicPr>
          <p:cNvPr id="9" name="Picture 8">
            <a:extLst>
              <a:ext uri="{FF2B5EF4-FFF2-40B4-BE49-F238E27FC236}">
                <a16:creationId xmlns:a16="http://schemas.microsoft.com/office/drawing/2014/main" id="{4A73D701-EA7A-AB42-83F2-38C3BFDE0748}"/>
              </a:ext>
            </a:extLst>
          </p:cNvPr>
          <p:cNvPicPr>
            <a:picLocks noChangeAspect="1"/>
          </p:cNvPicPr>
          <p:nvPr/>
        </p:nvPicPr>
        <p:blipFill>
          <a:blip r:embed="rId2"/>
          <a:stretch>
            <a:fillRect/>
          </a:stretch>
        </p:blipFill>
        <p:spPr>
          <a:xfrm>
            <a:off x="838200" y="1500937"/>
            <a:ext cx="5503727" cy="4273140"/>
          </a:xfrm>
          <a:prstGeom prst="rect">
            <a:avLst/>
          </a:prstGeom>
        </p:spPr>
      </p:pic>
      <p:sp>
        <p:nvSpPr>
          <p:cNvPr id="10" name="TextBox 9">
            <a:extLst>
              <a:ext uri="{FF2B5EF4-FFF2-40B4-BE49-F238E27FC236}">
                <a16:creationId xmlns:a16="http://schemas.microsoft.com/office/drawing/2014/main" id="{F567857C-855E-D04C-8DA2-190C01CCC89E}"/>
              </a:ext>
            </a:extLst>
          </p:cNvPr>
          <p:cNvSpPr txBox="1"/>
          <p:nvPr/>
        </p:nvSpPr>
        <p:spPr>
          <a:xfrm>
            <a:off x="4364044" y="4448710"/>
            <a:ext cx="955711" cy="369332"/>
          </a:xfrm>
          <a:prstGeom prst="rect">
            <a:avLst/>
          </a:prstGeom>
          <a:noFill/>
        </p:spPr>
        <p:txBody>
          <a:bodyPr wrap="none" rtlCol="0">
            <a:spAutoFit/>
          </a:bodyPr>
          <a:lstStyle/>
          <a:p>
            <a:r>
              <a:rPr lang="en-GB" dirty="0">
                <a:solidFill>
                  <a:srgbClr val="FF0000"/>
                </a:solidFill>
              </a:rPr>
              <a:t>this fails</a:t>
            </a:r>
          </a:p>
        </p:txBody>
      </p:sp>
    </p:spTree>
    <p:extLst>
      <p:ext uri="{BB962C8B-B14F-4D97-AF65-F5344CB8AC3E}">
        <p14:creationId xmlns:p14="http://schemas.microsoft.com/office/powerpoint/2010/main" val="416929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BA61E9D-EE6D-AA40-9393-B63F4BB78C27}"/>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Array iteration and processing functions</a:t>
            </a:r>
          </a:p>
        </p:txBody>
      </p:sp>
      <p:sp>
        <p:nvSpPr>
          <p:cNvPr id="3" name="Text Placeholder 2">
            <a:extLst>
              <a:ext uri="{FF2B5EF4-FFF2-40B4-BE49-F238E27FC236}">
                <a16:creationId xmlns:a16="http://schemas.microsoft.com/office/drawing/2014/main" id="{A5B4D129-FDB5-254E-8939-F23E856D03A4}"/>
              </a:ext>
            </a:extLst>
          </p:cNvPr>
          <p:cNvSpPr>
            <a:spLocks noGrp="1"/>
          </p:cNvSpPr>
          <p:nvPr>
            <p:ph type="body" idx="1"/>
          </p:nvPr>
        </p:nvSpPr>
        <p:spPr>
          <a:xfrm>
            <a:off x="804788" y="5318990"/>
            <a:ext cx="9416898" cy="723670"/>
          </a:xfrm>
        </p:spPr>
        <p:txBody>
          <a:bodyPr vert="horz" lIns="91440" tIns="45720" rIns="91440" bIns="45720" rtlCol="0" anchor="t">
            <a:normAutofit/>
          </a:bodyPr>
          <a:lstStyle/>
          <a:p>
            <a:r>
              <a:rPr lang="en-US" sz="1800" kern="1200">
                <a:solidFill>
                  <a:srgbClr val="000000"/>
                </a:solidFill>
                <a:latin typeface="+mn-lt"/>
                <a:ea typeface="+mn-ea"/>
                <a:cs typeface="+mn-cs"/>
              </a:rPr>
              <a:t>more readable array (list) iterations and transformations</a:t>
            </a:r>
          </a:p>
        </p:txBody>
      </p:sp>
      <p:pic>
        <p:nvPicPr>
          <p:cNvPr id="13" name="Picture 12">
            <a:extLst>
              <a:ext uri="{FF2B5EF4-FFF2-40B4-BE49-F238E27FC236}">
                <a16:creationId xmlns:a16="http://schemas.microsoft.com/office/drawing/2014/main" id="{755B1DF8-B1EE-4544-8EBB-FBACEAC830A3}"/>
              </a:ext>
            </a:extLst>
          </p:cNvPr>
          <p:cNvPicPr>
            <a:picLocks noChangeAspect="1"/>
          </p:cNvPicPr>
          <p:nvPr/>
        </p:nvPicPr>
        <p:blipFill>
          <a:blip r:embed="rId3">
            <a:extLst/>
          </a:blip>
          <a:stretch>
            <a:fillRect/>
          </a:stretch>
        </p:blipFill>
        <p:spPr>
          <a:xfrm>
            <a:off x="6461534" y="4229066"/>
            <a:ext cx="5017318" cy="2261739"/>
          </a:xfrm>
          <a:prstGeom prst="rect">
            <a:avLst/>
          </a:prstGeom>
          <a:ln w="9525">
            <a:noFill/>
          </a:ln>
        </p:spPr>
      </p:pic>
    </p:spTree>
    <p:extLst>
      <p:ext uri="{BB962C8B-B14F-4D97-AF65-F5344CB8AC3E}">
        <p14:creationId xmlns:p14="http://schemas.microsoft.com/office/powerpoint/2010/main" val="1799954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B469-C099-7C4B-9C6B-035F7AFD56C2}"/>
              </a:ext>
            </a:extLst>
          </p:cNvPr>
          <p:cNvSpPr>
            <a:spLocks noGrp="1"/>
          </p:cNvSpPr>
          <p:nvPr>
            <p:ph type="title"/>
          </p:nvPr>
        </p:nvSpPr>
        <p:spPr/>
        <p:txBody>
          <a:bodyPr/>
          <a:lstStyle/>
          <a:p>
            <a:r>
              <a:rPr lang="en-GB" dirty="0"/>
              <a:t>transforming functions – patterns</a:t>
            </a:r>
            <a:br>
              <a:rPr lang="en-GB" dirty="0"/>
            </a:br>
            <a:endParaRPr lang="en-GB" dirty="0"/>
          </a:p>
        </p:txBody>
      </p:sp>
      <p:sp>
        <p:nvSpPr>
          <p:cNvPr id="7" name="Content Placeholder 6">
            <a:extLst>
              <a:ext uri="{FF2B5EF4-FFF2-40B4-BE49-F238E27FC236}">
                <a16:creationId xmlns:a16="http://schemas.microsoft.com/office/drawing/2014/main" id="{617BE20E-1629-2640-885B-8F1CE6F979BE}"/>
              </a:ext>
            </a:extLst>
          </p:cNvPr>
          <p:cNvSpPr>
            <a:spLocks noGrp="1"/>
          </p:cNvSpPr>
          <p:nvPr>
            <p:ph idx="1"/>
          </p:nvPr>
        </p:nvSpPr>
        <p:spPr>
          <a:xfrm>
            <a:off x="6493266" y="1357099"/>
            <a:ext cx="4860533" cy="4819864"/>
          </a:xfrm>
        </p:spPr>
        <p:txBody>
          <a:bodyPr>
            <a:normAutofit fontScale="70000" lnSpcReduction="20000"/>
          </a:bodyPr>
          <a:lstStyle/>
          <a:p>
            <a:r>
              <a:rPr lang="sk-SK" b="1" dirty="0" err="1"/>
              <a:t>Pattern</a:t>
            </a:r>
            <a:r>
              <a:rPr lang="sk-SK" b="1" dirty="0"/>
              <a:t>: </a:t>
            </a:r>
            <a:r>
              <a:rPr lang="sk-SK" dirty="0" err="1"/>
              <a:t>return</a:t>
            </a:r>
            <a:r>
              <a:rPr lang="sk-SK" dirty="0"/>
              <a:t> </a:t>
            </a:r>
            <a:r>
              <a:rPr lang="sk-SK" dirty="0" err="1"/>
              <a:t>function</a:t>
            </a:r>
            <a:r>
              <a:rPr lang="sk-SK" dirty="0"/>
              <a:t> </a:t>
            </a:r>
            <a:r>
              <a:rPr lang="sk-SK" dirty="0" err="1"/>
              <a:t>with</a:t>
            </a:r>
            <a:r>
              <a:rPr lang="sk-SK" dirty="0"/>
              <a:t> </a:t>
            </a:r>
            <a:r>
              <a:rPr lang="sk-SK" dirty="0" err="1"/>
              <a:t>calculated</a:t>
            </a:r>
            <a:r>
              <a:rPr lang="sk-SK" dirty="0"/>
              <a:t> </a:t>
            </a:r>
            <a:r>
              <a:rPr lang="sk-SK" dirty="0" err="1"/>
              <a:t>name</a:t>
            </a:r>
            <a:r>
              <a:rPr lang="sk-SK" dirty="0"/>
              <a:t> and </a:t>
            </a:r>
            <a:r>
              <a:rPr lang="sk-SK" dirty="0" err="1"/>
              <a:t>length</a:t>
            </a:r>
            <a:r>
              <a:rPr lang="sk-SK" dirty="0"/>
              <a:t> </a:t>
            </a:r>
          </a:p>
          <a:p>
            <a:r>
              <a:rPr lang="sk-SK" b="1" dirty="0" err="1"/>
              <a:t>Purpose</a:t>
            </a:r>
            <a:r>
              <a:rPr lang="sk-SK" dirty="0"/>
              <a:t>: </a:t>
            </a:r>
            <a:r>
              <a:rPr lang="sk-SK" dirty="0" err="1"/>
              <a:t>Good</a:t>
            </a:r>
            <a:r>
              <a:rPr lang="sk-SK" dirty="0"/>
              <a:t> to </a:t>
            </a:r>
            <a:r>
              <a:rPr lang="sk-SK" dirty="0" err="1"/>
              <a:t>preserve</a:t>
            </a:r>
            <a:r>
              <a:rPr lang="sk-SK" dirty="0"/>
              <a:t> </a:t>
            </a:r>
            <a:r>
              <a:rPr lang="sk-SK" dirty="0" err="1"/>
              <a:t>original</a:t>
            </a:r>
            <a:r>
              <a:rPr lang="sk-SK" dirty="0"/>
              <a:t> </a:t>
            </a:r>
            <a:r>
              <a:rPr lang="sk-SK" dirty="0" err="1"/>
              <a:t>function</a:t>
            </a:r>
            <a:r>
              <a:rPr lang="sk-SK" dirty="0"/>
              <a:t> </a:t>
            </a:r>
            <a:r>
              <a:rPr lang="sk-SK" dirty="0" err="1"/>
              <a:t>names</a:t>
            </a:r>
            <a:r>
              <a:rPr lang="sk-SK" dirty="0"/>
              <a:t> and </a:t>
            </a:r>
            <a:r>
              <a:rPr lang="sk-SK" dirty="0" err="1"/>
              <a:t>reflect</a:t>
            </a:r>
            <a:r>
              <a:rPr lang="sk-SK" dirty="0"/>
              <a:t> </a:t>
            </a:r>
            <a:r>
              <a:rPr lang="sk-SK" dirty="0" err="1"/>
              <a:t>possibly</a:t>
            </a:r>
            <a:r>
              <a:rPr lang="sk-SK" dirty="0"/>
              <a:t> </a:t>
            </a:r>
            <a:r>
              <a:rPr lang="sk-SK" dirty="0" err="1"/>
              <a:t>changed</a:t>
            </a:r>
            <a:r>
              <a:rPr lang="sk-SK" dirty="0"/>
              <a:t> </a:t>
            </a:r>
            <a:r>
              <a:rPr lang="sk-SK" dirty="0" err="1"/>
              <a:t>formal</a:t>
            </a:r>
            <a:r>
              <a:rPr lang="sk-SK" dirty="0"/>
              <a:t> </a:t>
            </a:r>
            <a:r>
              <a:rPr lang="sk-SK" dirty="0" err="1"/>
              <a:t>parameters</a:t>
            </a:r>
            <a:r>
              <a:rPr lang="sk-SK" dirty="0"/>
              <a:t> </a:t>
            </a:r>
            <a:r>
              <a:rPr lang="sk-SK" dirty="0" err="1"/>
              <a:t>count</a:t>
            </a:r>
            <a:r>
              <a:rPr lang="sk-SK" dirty="0"/>
              <a:t>, </a:t>
            </a:r>
            <a:r>
              <a:rPr lang="sk-SK" dirty="0" err="1"/>
              <a:t>good</a:t>
            </a:r>
            <a:r>
              <a:rPr lang="sk-SK" dirty="0"/>
              <a:t> </a:t>
            </a:r>
            <a:r>
              <a:rPr lang="sk-SK" dirty="0" err="1"/>
              <a:t>for</a:t>
            </a:r>
            <a:r>
              <a:rPr lang="sk-SK" dirty="0"/>
              <a:t> </a:t>
            </a:r>
            <a:r>
              <a:rPr lang="sk-SK" dirty="0" err="1"/>
              <a:t>destructoring</a:t>
            </a:r>
            <a:r>
              <a:rPr lang="sk-SK" dirty="0"/>
              <a:t> and </a:t>
            </a:r>
            <a:r>
              <a:rPr lang="sk-SK" dirty="0" err="1"/>
              <a:t>shothand</a:t>
            </a:r>
            <a:r>
              <a:rPr lang="sk-SK" dirty="0"/>
              <a:t> </a:t>
            </a:r>
            <a:r>
              <a:rPr lang="sk-SK" dirty="0" err="1"/>
              <a:t>assignments</a:t>
            </a:r>
            <a:r>
              <a:rPr lang="sk-SK" dirty="0"/>
              <a:t>, </a:t>
            </a:r>
            <a:r>
              <a:rPr lang="sk-SK" dirty="0" err="1"/>
              <a:t>debugging</a:t>
            </a:r>
            <a:r>
              <a:rPr lang="sk-SK" dirty="0"/>
              <a:t>, </a:t>
            </a:r>
            <a:r>
              <a:rPr lang="sk-SK" dirty="0" err="1"/>
              <a:t>introspection</a:t>
            </a:r>
            <a:r>
              <a:rPr lang="sk-SK" dirty="0"/>
              <a:t>, </a:t>
            </a:r>
            <a:r>
              <a:rPr lang="sk-SK" dirty="0" err="1"/>
              <a:t>tools</a:t>
            </a:r>
            <a:r>
              <a:rPr lang="sk-SK" dirty="0"/>
              <a:t>, </a:t>
            </a:r>
            <a:r>
              <a:rPr lang="sk-SK" dirty="0" err="1"/>
              <a:t>docs</a:t>
            </a:r>
            <a:r>
              <a:rPr lang="sk-SK" dirty="0"/>
              <a:t>,...</a:t>
            </a:r>
          </a:p>
          <a:p>
            <a:r>
              <a:rPr lang="sk-SK" b="1" dirty="0" err="1"/>
              <a:t>Mechanism</a:t>
            </a:r>
            <a:r>
              <a:rPr lang="sk-SK" b="1" dirty="0"/>
              <a:t>: </a:t>
            </a:r>
            <a:r>
              <a:rPr lang="sk-SK" dirty="0" err="1"/>
              <a:t>functions</a:t>
            </a:r>
            <a:r>
              <a:rPr lang="sk-SK" dirty="0"/>
              <a:t> get </a:t>
            </a:r>
            <a:r>
              <a:rPr lang="sk-SK" dirty="0" err="1"/>
              <a:t>their</a:t>
            </a:r>
            <a:r>
              <a:rPr lang="sk-SK" dirty="0"/>
              <a:t> </a:t>
            </a:r>
            <a:r>
              <a:rPr lang="sk-SK" dirty="0" err="1"/>
              <a:t>names</a:t>
            </a:r>
            <a:r>
              <a:rPr lang="sk-SK" dirty="0"/>
              <a:t> </a:t>
            </a:r>
            <a:r>
              <a:rPr lang="sk-SK" dirty="0" err="1"/>
              <a:t>based</a:t>
            </a:r>
            <a:r>
              <a:rPr lang="sk-SK" dirty="0"/>
              <a:t> </a:t>
            </a:r>
            <a:r>
              <a:rPr lang="sk-SK" dirty="0" err="1"/>
              <a:t>how</a:t>
            </a:r>
            <a:r>
              <a:rPr lang="sk-SK" dirty="0"/>
              <a:t> </a:t>
            </a:r>
            <a:r>
              <a:rPr lang="sk-SK" dirty="0" err="1"/>
              <a:t>they</a:t>
            </a:r>
            <a:r>
              <a:rPr lang="sk-SK" dirty="0"/>
              <a:t> are </a:t>
            </a:r>
            <a:r>
              <a:rPr lang="sk-SK" dirty="0" err="1"/>
              <a:t>defined</a:t>
            </a:r>
            <a:r>
              <a:rPr lang="sk-SK" dirty="0"/>
              <a:t> (</a:t>
            </a:r>
            <a:r>
              <a:rPr lang="sk-SK" dirty="0" err="1"/>
              <a:t>see</a:t>
            </a:r>
            <a:r>
              <a:rPr lang="sk-SK" dirty="0"/>
              <a:t> MDN). </a:t>
            </a:r>
            <a:r>
              <a:rPr lang="sk-SK" dirty="0" err="1"/>
              <a:t>There</a:t>
            </a:r>
            <a:r>
              <a:rPr lang="sk-SK" dirty="0"/>
              <a:t> </a:t>
            </a:r>
            <a:r>
              <a:rPr lang="sk-SK" dirty="0" err="1"/>
              <a:t>is</a:t>
            </a:r>
            <a:r>
              <a:rPr lang="sk-SK" dirty="0"/>
              <a:t> no </a:t>
            </a:r>
            <a:r>
              <a:rPr lang="sk-SK" dirty="0" err="1"/>
              <a:t>syntactic</a:t>
            </a:r>
            <a:r>
              <a:rPr lang="sk-SK" dirty="0"/>
              <a:t>  </a:t>
            </a:r>
            <a:r>
              <a:rPr lang="sk-SK" dirty="0" err="1"/>
              <a:t>way</a:t>
            </a:r>
            <a:r>
              <a:rPr lang="sk-SK" dirty="0"/>
              <a:t> to </a:t>
            </a:r>
            <a:r>
              <a:rPr lang="sk-SK" dirty="0" err="1"/>
              <a:t>define</a:t>
            </a:r>
            <a:r>
              <a:rPr lang="sk-SK" dirty="0"/>
              <a:t> </a:t>
            </a:r>
            <a:r>
              <a:rPr lang="sk-SK" dirty="0" err="1"/>
              <a:t>function</a:t>
            </a:r>
            <a:r>
              <a:rPr lang="sk-SK" dirty="0"/>
              <a:t> </a:t>
            </a:r>
            <a:r>
              <a:rPr lang="sk-SK" dirty="0" err="1"/>
              <a:t>with</a:t>
            </a:r>
            <a:r>
              <a:rPr lang="sk-SK" dirty="0"/>
              <a:t> </a:t>
            </a:r>
            <a:r>
              <a:rPr lang="sk-SK" dirty="0" err="1"/>
              <a:t>dynamic</a:t>
            </a:r>
            <a:r>
              <a:rPr lang="sk-SK" dirty="0"/>
              <a:t> </a:t>
            </a:r>
            <a:r>
              <a:rPr lang="sk-SK" dirty="0" err="1"/>
              <a:t>name</a:t>
            </a:r>
            <a:r>
              <a:rPr lang="sk-SK" dirty="0"/>
              <a:t> (</a:t>
            </a:r>
            <a:r>
              <a:rPr lang="sk-SK" dirty="0" err="1"/>
              <a:t>only</a:t>
            </a:r>
            <a:r>
              <a:rPr lang="sk-SK" dirty="0"/>
              <a:t> </a:t>
            </a:r>
            <a:r>
              <a:rPr lang="sk-SK" dirty="0" err="1"/>
              <a:t>method</a:t>
            </a:r>
            <a:r>
              <a:rPr lang="sk-SK" dirty="0"/>
              <a:t> </a:t>
            </a:r>
            <a:r>
              <a:rPr lang="sk-SK" dirty="0" err="1"/>
              <a:t>with</a:t>
            </a:r>
            <a:r>
              <a:rPr lang="sk-SK" dirty="0"/>
              <a:t> </a:t>
            </a:r>
            <a:r>
              <a:rPr lang="sk-SK" dirty="0" err="1"/>
              <a:t>dynamic</a:t>
            </a:r>
            <a:r>
              <a:rPr lang="sk-SK" dirty="0"/>
              <a:t> </a:t>
            </a:r>
            <a:r>
              <a:rPr lang="sk-SK" dirty="0" err="1"/>
              <a:t>name</a:t>
            </a:r>
            <a:r>
              <a:rPr lang="sk-SK" dirty="0"/>
              <a:t>), </a:t>
            </a:r>
            <a:r>
              <a:rPr lang="sk-SK" dirty="0" err="1"/>
              <a:t>trick</a:t>
            </a:r>
            <a:r>
              <a:rPr lang="sk-SK" dirty="0"/>
              <a:t> lies in </a:t>
            </a:r>
            <a:r>
              <a:rPr lang="sk-SK" dirty="0" err="1"/>
              <a:t>defineProperty</a:t>
            </a:r>
            <a:r>
              <a:rPr lang="sk-SK" dirty="0"/>
              <a:t>(</a:t>
            </a:r>
            <a:r>
              <a:rPr lang="sk-SK" dirty="0" err="1"/>
              <a:t>o,desc</a:t>
            </a:r>
            <a:r>
              <a:rPr lang="sk-SK" dirty="0"/>
              <a:t>) </a:t>
            </a:r>
            <a:r>
              <a:rPr lang="sk-SK" dirty="0" err="1"/>
              <a:t>returning</a:t>
            </a:r>
            <a:r>
              <a:rPr lang="sk-SK" dirty="0"/>
              <a:t> o, </a:t>
            </a:r>
            <a:r>
              <a:rPr lang="sk-SK" dirty="0" err="1"/>
              <a:t>which</a:t>
            </a:r>
            <a:r>
              <a:rPr lang="sk-SK" dirty="0"/>
              <a:t> </a:t>
            </a:r>
            <a:r>
              <a:rPr lang="sk-SK" dirty="0" err="1"/>
              <a:t>is</a:t>
            </a:r>
            <a:r>
              <a:rPr lang="sk-SK" dirty="0"/>
              <a:t> </a:t>
            </a:r>
            <a:r>
              <a:rPr lang="sk-SK" dirty="0" err="1"/>
              <a:t>pretty</a:t>
            </a:r>
            <a:r>
              <a:rPr lang="sk-SK" dirty="0"/>
              <a:t> </a:t>
            </a:r>
            <a:r>
              <a:rPr lang="sk-SK" dirty="0" err="1"/>
              <a:t>short</a:t>
            </a:r>
            <a:r>
              <a:rPr lang="sk-SK" dirty="0"/>
              <a:t> syntax</a:t>
            </a:r>
          </a:p>
          <a:p>
            <a:r>
              <a:rPr lang="sk-SK" b="1" dirty="0" err="1"/>
              <a:t>Example</a:t>
            </a:r>
            <a:r>
              <a:rPr lang="sk-SK" dirty="0"/>
              <a:t>: method2function </a:t>
            </a:r>
            <a:r>
              <a:rPr lang="sk-SK" dirty="0" err="1"/>
              <a:t>from</a:t>
            </a:r>
            <a:r>
              <a:rPr lang="sk-SK" dirty="0"/>
              <a:t> </a:t>
            </a:r>
            <a:r>
              <a:rPr lang="sk-SK" dirty="0" err="1"/>
              <a:t>previous</a:t>
            </a:r>
            <a:r>
              <a:rPr lang="sk-SK" dirty="0"/>
              <a:t> </a:t>
            </a:r>
            <a:r>
              <a:rPr lang="sk-SK" dirty="0" err="1"/>
              <a:t>slides</a:t>
            </a:r>
            <a:endParaRPr lang="sk-SK" dirty="0"/>
          </a:p>
          <a:p>
            <a:r>
              <a:rPr lang="sk-SK" b="1" dirty="0"/>
              <a:t>TODO</a:t>
            </a:r>
            <a:r>
              <a:rPr lang="sk-SK" dirty="0"/>
              <a:t>: </a:t>
            </a:r>
            <a:r>
              <a:rPr lang="sk-SK" dirty="0" err="1"/>
              <a:t>lambda</a:t>
            </a:r>
            <a:r>
              <a:rPr lang="sk-SK" dirty="0"/>
              <a:t> </a:t>
            </a:r>
            <a:r>
              <a:rPr lang="sk-SK" dirty="0" err="1"/>
              <a:t>for</a:t>
            </a:r>
            <a:r>
              <a:rPr lang="sk-SK" dirty="0"/>
              <a:t> </a:t>
            </a:r>
            <a:r>
              <a:rPr lang="sk-SK" dirty="0" err="1"/>
              <a:t>noop</a:t>
            </a:r>
            <a:r>
              <a:rPr lang="sk-SK" dirty="0"/>
              <a:t> </a:t>
            </a:r>
            <a:r>
              <a:rPr lang="sk-SK" dirty="0" err="1"/>
              <a:t>wrapper</a:t>
            </a:r>
            <a:endParaRPr lang="sk-SK" dirty="0"/>
          </a:p>
        </p:txBody>
      </p:sp>
      <p:pic>
        <p:nvPicPr>
          <p:cNvPr id="3" name="Picture 2">
            <a:extLst>
              <a:ext uri="{FF2B5EF4-FFF2-40B4-BE49-F238E27FC236}">
                <a16:creationId xmlns:a16="http://schemas.microsoft.com/office/drawing/2014/main" id="{6E2EA457-81E0-8D42-8E06-A958D203777B}"/>
              </a:ext>
            </a:extLst>
          </p:cNvPr>
          <p:cNvPicPr>
            <a:picLocks noChangeAspect="1"/>
          </p:cNvPicPr>
          <p:nvPr/>
        </p:nvPicPr>
        <p:blipFill>
          <a:blip r:embed="rId2"/>
          <a:stretch>
            <a:fillRect/>
          </a:stretch>
        </p:blipFill>
        <p:spPr>
          <a:xfrm>
            <a:off x="739740" y="1126926"/>
            <a:ext cx="5250094" cy="5280209"/>
          </a:xfrm>
          <a:prstGeom prst="rect">
            <a:avLst/>
          </a:prstGeom>
        </p:spPr>
      </p:pic>
    </p:spTree>
    <p:extLst>
      <p:ext uri="{BB962C8B-B14F-4D97-AF65-F5344CB8AC3E}">
        <p14:creationId xmlns:p14="http://schemas.microsoft.com/office/powerpoint/2010/main" val="2557577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A73D-614C-464D-9180-53994D49DDDD}"/>
              </a:ext>
            </a:extLst>
          </p:cNvPr>
          <p:cNvSpPr>
            <a:spLocks noGrp="1"/>
          </p:cNvSpPr>
          <p:nvPr>
            <p:ph type="title"/>
          </p:nvPr>
        </p:nvSpPr>
        <p:spPr/>
        <p:txBody>
          <a:bodyPr/>
          <a:lstStyle/>
          <a:p>
            <a:r>
              <a:rPr lang="en-GB" dirty="0" err="1"/>
              <a:t>tranformations</a:t>
            </a:r>
            <a:endParaRPr lang="en-GB" dirty="0"/>
          </a:p>
        </p:txBody>
      </p:sp>
      <p:sp>
        <p:nvSpPr>
          <p:cNvPr id="3" name="Content Placeholder 2">
            <a:extLst>
              <a:ext uri="{FF2B5EF4-FFF2-40B4-BE49-F238E27FC236}">
                <a16:creationId xmlns:a16="http://schemas.microsoft.com/office/drawing/2014/main" id="{43E5840E-9DE1-2640-8518-1918F40C6B04}"/>
              </a:ext>
            </a:extLst>
          </p:cNvPr>
          <p:cNvSpPr>
            <a:spLocks noGrp="1"/>
          </p:cNvSpPr>
          <p:nvPr>
            <p:ph idx="1"/>
          </p:nvPr>
        </p:nvSpPr>
        <p:spPr/>
        <p:txBody>
          <a:bodyPr/>
          <a:lstStyle/>
          <a:p>
            <a:r>
              <a:rPr lang="en-GB" dirty="0"/>
              <a:t>Ad-hoc – good with arrow for one shot or super simple tasks</a:t>
            </a:r>
          </a:p>
          <a:p>
            <a:r>
              <a:rPr lang="en-GB" dirty="0"/>
              <a:t>Generic – good for transforming multiple functions</a:t>
            </a:r>
          </a:p>
          <a:p>
            <a:pPr lvl="1"/>
            <a:r>
              <a:rPr lang="en-GB" dirty="0"/>
              <a:t>returning function</a:t>
            </a:r>
          </a:p>
          <a:p>
            <a:pPr lvl="1"/>
            <a:r>
              <a:rPr lang="en-GB" dirty="0"/>
              <a:t>call, apply</a:t>
            </a:r>
          </a:p>
          <a:p>
            <a:pPr lvl="1"/>
            <a:r>
              <a:rPr lang="en-GB" dirty="0"/>
              <a:t>bind</a:t>
            </a:r>
          </a:p>
          <a:p>
            <a:pPr lvl="1"/>
            <a:endParaRPr lang="en-GB" dirty="0"/>
          </a:p>
          <a:p>
            <a:endParaRPr lang="en-GB" dirty="0"/>
          </a:p>
        </p:txBody>
      </p:sp>
    </p:spTree>
    <p:extLst>
      <p:ext uri="{BB962C8B-B14F-4D97-AF65-F5344CB8AC3E}">
        <p14:creationId xmlns:p14="http://schemas.microsoft.com/office/powerpoint/2010/main" val="1873194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695CC13-5264-F747-8585-738F87445FC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Immutability</a:t>
            </a:r>
          </a:p>
        </p:txBody>
      </p:sp>
      <p:sp>
        <p:nvSpPr>
          <p:cNvPr id="5" name="Text Placeholder 4">
            <a:extLst>
              <a:ext uri="{FF2B5EF4-FFF2-40B4-BE49-F238E27FC236}">
                <a16:creationId xmlns:a16="http://schemas.microsoft.com/office/drawing/2014/main" id="{4600C508-1DDA-874D-91FB-F1BA6B2F3585}"/>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dirty="0">
              <a:solidFill>
                <a:srgbClr val="000000"/>
              </a:solidFill>
              <a:latin typeface="+mn-lt"/>
              <a:ea typeface="+mn-ea"/>
              <a:cs typeface="+mn-cs"/>
            </a:endParaRPr>
          </a:p>
        </p:txBody>
      </p:sp>
    </p:spTree>
    <p:extLst>
      <p:ext uri="{BB962C8B-B14F-4D97-AF65-F5344CB8AC3E}">
        <p14:creationId xmlns:p14="http://schemas.microsoft.com/office/powerpoint/2010/main" val="4038187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AF377E-ED84-B740-AE84-D7D31CFA3858}"/>
              </a:ext>
            </a:extLst>
          </p:cNvPr>
          <p:cNvSpPr>
            <a:spLocks noGrp="1"/>
          </p:cNvSpPr>
          <p:nvPr>
            <p:ph type="title"/>
          </p:nvPr>
        </p:nvSpPr>
        <p:spPr/>
        <p:txBody>
          <a:bodyPr/>
          <a:lstStyle/>
          <a:p>
            <a:r>
              <a:rPr lang="en-GB" dirty="0"/>
              <a:t>Immutability</a:t>
            </a:r>
          </a:p>
        </p:txBody>
      </p:sp>
      <p:sp>
        <p:nvSpPr>
          <p:cNvPr id="5" name="Content Placeholder 4">
            <a:extLst>
              <a:ext uri="{FF2B5EF4-FFF2-40B4-BE49-F238E27FC236}">
                <a16:creationId xmlns:a16="http://schemas.microsoft.com/office/drawing/2014/main" id="{5B4C9170-79C7-4B43-93CE-885AFBD1ECDC}"/>
              </a:ext>
            </a:extLst>
          </p:cNvPr>
          <p:cNvSpPr>
            <a:spLocks noGrp="1"/>
          </p:cNvSpPr>
          <p:nvPr>
            <p:ph idx="1"/>
          </p:nvPr>
        </p:nvSpPr>
        <p:spPr/>
        <p:txBody>
          <a:bodyPr/>
          <a:lstStyle/>
          <a:p>
            <a:r>
              <a:rPr lang="en-GB" dirty="0"/>
              <a:t>Immutability is essential in FP and VOP</a:t>
            </a:r>
          </a:p>
          <a:p>
            <a:r>
              <a:rPr lang="en-GB" dirty="0"/>
              <a:t>Immutability can be </a:t>
            </a:r>
            <a:r>
              <a:rPr lang="en-GB" b="1" dirty="0"/>
              <a:t>forced by language </a:t>
            </a:r>
            <a:r>
              <a:rPr lang="en-GB" dirty="0"/>
              <a:t>or we have to rely on </a:t>
            </a:r>
            <a:r>
              <a:rPr lang="en-GB" b="1" dirty="0"/>
              <a:t>coding discipline </a:t>
            </a:r>
          </a:p>
          <a:p>
            <a:r>
              <a:rPr lang="en-GB" dirty="0"/>
              <a:t>In JS:</a:t>
            </a:r>
          </a:p>
          <a:p>
            <a:pPr lvl="1"/>
            <a:r>
              <a:rPr lang="en-GB" dirty="0"/>
              <a:t>By default things are mutable in JS</a:t>
            </a:r>
          </a:p>
          <a:p>
            <a:pPr lvl="1"/>
            <a:r>
              <a:rPr lang="en-GB" dirty="0"/>
              <a:t>A lot of build-in </a:t>
            </a:r>
            <a:r>
              <a:rPr lang="en-GB" dirty="0" err="1"/>
              <a:t>apis</a:t>
            </a:r>
            <a:r>
              <a:rPr lang="en-GB" dirty="0"/>
              <a:t> are designed as mutable</a:t>
            </a:r>
          </a:p>
          <a:p>
            <a:pPr lvl="1"/>
            <a:r>
              <a:rPr lang="en-US" dirty="0">
                <a:solidFill>
                  <a:srgbClr val="000000"/>
                </a:solidFill>
              </a:rPr>
              <a:t>with FP trends JavaScript is taking evolution towards immutability as well</a:t>
            </a:r>
            <a:endParaRPr lang="en-GB" dirty="0"/>
          </a:p>
          <a:p>
            <a:pPr lvl="1"/>
            <a:endParaRPr lang="en-GB" dirty="0"/>
          </a:p>
          <a:p>
            <a:pPr lvl="1"/>
            <a:endParaRPr lang="en-GB" dirty="0"/>
          </a:p>
          <a:p>
            <a:endParaRPr lang="en-GB" dirty="0"/>
          </a:p>
        </p:txBody>
      </p:sp>
    </p:spTree>
    <p:extLst>
      <p:ext uri="{BB962C8B-B14F-4D97-AF65-F5344CB8AC3E}">
        <p14:creationId xmlns:p14="http://schemas.microsoft.com/office/powerpoint/2010/main" val="76655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03FB-98DB-C04E-81DB-3A53E1260CF0}"/>
              </a:ext>
            </a:extLst>
          </p:cNvPr>
          <p:cNvSpPr>
            <a:spLocks noGrp="1"/>
          </p:cNvSpPr>
          <p:nvPr>
            <p:ph type="title"/>
          </p:nvPr>
        </p:nvSpPr>
        <p:spPr/>
        <p:txBody>
          <a:bodyPr/>
          <a:lstStyle/>
          <a:p>
            <a:r>
              <a:rPr lang="en-GB" dirty="0"/>
              <a:t>Immutability support in JavaScript</a:t>
            </a:r>
          </a:p>
        </p:txBody>
      </p:sp>
      <p:sp>
        <p:nvSpPr>
          <p:cNvPr id="3" name="Content Placeholder 2">
            <a:extLst>
              <a:ext uri="{FF2B5EF4-FFF2-40B4-BE49-F238E27FC236}">
                <a16:creationId xmlns:a16="http://schemas.microsoft.com/office/drawing/2014/main" id="{8230D900-4B0A-3245-B7CD-2A8678547A49}"/>
              </a:ext>
            </a:extLst>
          </p:cNvPr>
          <p:cNvSpPr>
            <a:spLocks noGrp="1"/>
          </p:cNvSpPr>
          <p:nvPr>
            <p:ph idx="1"/>
          </p:nvPr>
        </p:nvSpPr>
        <p:spPr>
          <a:xfrm>
            <a:off x="838200" y="1825625"/>
            <a:ext cx="7730447" cy="4351338"/>
          </a:xfrm>
        </p:spPr>
        <p:txBody>
          <a:bodyPr>
            <a:normAutofit fontScale="85000" lnSpcReduction="20000"/>
          </a:bodyPr>
          <a:lstStyle/>
          <a:p>
            <a:r>
              <a:rPr lang="en-GB" dirty="0"/>
              <a:t>primitive types are immutable</a:t>
            </a:r>
          </a:p>
          <a:p>
            <a:r>
              <a:rPr lang="en-GB" dirty="0"/>
              <a:t>object is mutable (by default), </a:t>
            </a:r>
          </a:p>
          <a:p>
            <a:r>
              <a:rPr lang="en-GB" dirty="0"/>
              <a:t>all other data structures are objects so they are mutable as well</a:t>
            </a:r>
          </a:p>
          <a:p>
            <a:r>
              <a:rPr lang="en-GB" dirty="0"/>
              <a:t>ES 5.1 </a:t>
            </a:r>
          </a:p>
          <a:p>
            <a:pPr lvl="1"/>
            <a:r>
              <a:rPr lang="en-GB" b="1" dirty="0"/>
              <a:t>nonwritable properties</a:t>
            </a:r>
            <a:r>
              <a:rPr lang="en-GB" dirty="0"/>
              <a:t> (</a:t>
            </a:r>
            <a:r>
              <a:rPr lang="en-GB" dirty="0" err="1"/>
              <a:t>Object.defineProperty</a:t>
            </a:r>
            <a:r>
              <a:rPr lang="en-GB" dirty="0"/>
              <a:t>, </a:t>
            </a:r>
            <a:r>
              <a:rPr lang="en-GB" dirty="0" err="1"/>
              <a:t>Object.create</a:t>
            </a:r>
            <a:r>
              <a:rPr lang="en-GB" dirty="0"/>
              <a:t>)</a:t>
            </a:r>
          </a:p>
          <a:p>
            <a:pPr lvl="1"/>
            <a:r>
              <a:rPr lang="en-GB" b="1" dirty="0" err="1"/>
              <a:t>Object.freeze</a:t>
            </a:r>
            <a:r>
              <a:rPr lang="en-GB" dirty="0"/>
              <a:t>, …</a:t>
            </a:r>
          </a:p>
          <a:p>
            <a:pPr lvl="1"/>
            <a:r>
              <a:rPr lang="en-GB" dirty="0"/>
              <a:t>strict mode</a:t>
            </a:r>
          </a:p>
          <a:p>
            <a:r>
              <a:rPr lang="en-GB" dirty="0"/>
              <a:t>ES 2015</a:t>
            </a:r>
          </a:p>
          <a:p>
            <a:pPr lvl="1"/>
            <a:r>
              <a:rPr lang="en-GB" b="1" dirty="0" err="1"/>
              <a:t>const</a:t>
            </a:r>
            <a:endParaRPr lang="en-GB" b="1" dirty="0"/>
          </a:p>
          <a:p>
            <a:pPr lvl="1"/>
            <a:r>
              <a:rPr lang="en-GB" dirty="0" err="1"/>
              <a:t>destructuring</a:t>
            </a:r>
            <a:r>
              <a:rPr lang="en-GB" dirty="0"/>
              <a:t>, spread</a:t>
            </a:r>
          </a:p>
          <a:p>
            <a:r>
              <a:rPr lang="en-GB" dirty="0"/>
              <a:t>ES 2018</a:t>
            </a:r>
          </a:p>
          <a:p>
            <a:pPr lvl="1"/>
            <a:r>
              <a:rPr lang="en-GB" dirty="0"/>
              <a:t>rest and spread for Objects as well</a:t>
            </a:r>
          </a:p>
          <a:p>
            <a:pPr lvl="1"/>
            <a:endParaRPr lang="en-GB" dirty="0"/>
          </a:p>
          <a:p>
            <a:pPr lvl="1"/>
            <a:endParaRPr lang="en-GB" dirty="0"/>
          </a:p>
        </p:txBody>
      </p:sp>
      <p:pic>
        <p:nvPicPr>
          <p:cNvPr id="4" name="Picture 3">
            <a:extLst>
              <a:ext uri="{FF2B5EF4-FFF2-40B4-BE49-F238E27FC236}">
                <a16:creationId xmlns:a16="http://schemas.microsoft.com/office/drawing/2014/main" id="{4C8FC671-DFEE-924F-B918-6B0D441C550E}"/>
              </a:ext>
            </a:extLst>
          </p:cNvPr>
          <p:cNvPicPr>
            <a:picLocks noChangeAspect="1"/>
          </p:cNvPicPr>
          <p:nvPr/>
        </p:nvPicPr>
        <p:blipFill>
          <a:blip r:embed="rId2"/>
          <a:stretch>
            <a:fillRect/>
          </a:stretch>
        </p:blipFill>
        <p:spPr>
          <a:xfrm>
            <a:off x="8879637" y="1356642"/>
            <a:ext cx="2456167" cy="1375454"/>
          </a:xfrm>
          <a:prstGeom prst="rect">
            <a:avLst/>
          </a:prstGeom>
        </p:spPr>
      </p:pic>
      <p:pic>
        <p:nvPicPr>
          <p:cNvPr id="5" name="Picture 4">
            <a:extLst>
              <a:ext uri="{FF2B5EF4-FFF2-40B4-BE49-F238E27FC236}">
                <a16:creationId xmlns:a16="http://schemas.microsoft.com/office/drawing/2014/main" id="{03E000E3-3660-2143-9F0F-E0FC3F734378}"/>
              </a:ext>
            </a:extLst>
          </p:cNvPr>
          <p:cNvPicPr>
            <a:picLocks noChangeAspect="1"/>
          </p:cNvPicPr>
          <p:nvPr/>
        </p:nvPicPr>
        <p:blipFill>
          <a:blip r:embed="rId3"/>
          <a:stretch>
            <a:fillRect/>
          </a:stretch>
        </p:blipFill>
        <p:spPr>
          <a:xfrm>
            <a:off x="8894940" y="4553857"/>
            <a:ext cx="2637694" cy="1445209"/>
          </a:xfrm>
          <a:prstGeom prst="rect">
            <a:avLst/>
          </a:prstGeom>
        </p:spPr>
      </p:pic>
      <p:pic>
        <p:nvPicPr>
          <p:cNvPr id="17" name="Picture 16">
            <a:extLst>
              <a:ext uri="{FF2B5EF4-FFF2-40B4-BE49-F238E27FC236}">
                <a16:creationId xmlns:a16="http://schemas.microsoft.com/office/drawing/2014/main" id="{3AFB3F8B-459F-044C-81F1-4ADE21B8A20D}"/>
              </a:ext>
            </a:extLst>
          </p:cNvPr>
          <p:cNvPicPr>
            <a:picLocks noChangeAspect="1"/>
          </p:cNvPicPr>
          <p:nvPr/>
        </p:nvPicPr>
        <p:blipFill>
          <a:blip r:embed="rId4"/>
          <a:stretch>
            <a:fillRect/>
          </a:stretch>
        </p:blipFill>
        <p:spPr>
          <a:xfrm>
            <a:off x="8879637" y="2925995"/>
            <a:ext cx="2668300" cy="1471343"/>
          </a:xfrm>
          <a:prstGeom prst="rect">
            <a:avLst/>
          </a:prstGeom>
        </p:spPr>
      </p:pic>
    </p:spTree>
    <p:extLst>
      <p:ext uri="{BB962C8B-B14F-4D97-AF65-F5344CB8AC3E}">
        <p14:creationId xmlns:p14="http://schemas.microsoft.com/office/powerpoint/2010/main" val="1363250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851A8-BCAD-0348-97E7-6B54DD49418A}"/>
              </a:ext>
            </a:extLst>
          </p:cNvPr>
          <p:cNvSpPr>
            <a:spLocks noGrp="1"/>
          </p:cNvSpPr>
          <p:nvPr>
            <p:ph type="title"/>
          </p:nvPr>
        </p:nvSpPr>
        <p:spPr/>
        <p:txBody>
          <a:bodyPr/>
          <a:lstStyle/>
          <a:p>
            <a:r>
              <a:rPr lang="en-GB" dirty="0"/>
              <a:t>Immutability </a:t>
            </a:r>
            <a:r>
              <a:rPr lang="en-US" dirty="0"/>
              <a:t>– shared state</a:t>
            </a:r>
            <a:endParaRPr lang="en-GB" dirty="0"/>
          </a:p>
        </p:txBody>
      </p:sp>
      <p:sp>
        <p:nvSpPr>
          <p:cNvPr id="5" name="Content Placeholder 4">
            <a:extLst>
              <a:ext uri="{FF2B5EF4-FFF2-40B4-BE49-F238E27FC236}">
                <a16:creationId xmlns:a16="http://schemas.microsoft.com/office/drawing/2014/main" id="{94D2C740-E877-664C-BA0E-CD147CA1BB9C}"/>
              </a:ext>
            </a:extLst>
          </p:cNvPr>
          <p:cNvSpPr>
            <a:spLocks noGrp="1"/>
          </p:cNvSpPr>
          <p:nvPr>
            <p:ph idx="1"/>
          </p:nvPr>
        </p:nvSpPr>
        <p:spPr/>
        <p:txBody>
          <a:bodyPr/>
          <a:lstStyle/>
          <a:p>
            <a:r>
              <a:rPr lang="sk-SK" dirty="0" err="1"/>
              <a:t>orthodox</a:t>
            </a:r>
            <a:r>
              <a:rPr lang="sk-SK" b="1" i="1" dirty="0"/>
              <a:t> </a:t>
            </a:r>
            <a:r>
              <a:rPr lang="sk-SK" dirty="0" err="1"/>
              <a:t>function</a:t>
            </a:r>
            <a:r>
              <a:rPr lang="sk-SK" dirty="0"/>
              <a:t> </a:t>
            </a:r>
            <a:r>
              <a:rPr lang="sk-SK" dirty="0" err="1"/>
              <a:t>programming</a:t>
            </a:r>
            <a:r>
              <a:rPr lang="sk-SK" dirty="0"/>
              <a:t> – no </a:t>
            </a:r>
            <a:r>
              <a:rPr lang="sk-SK" dirty="0" err="1"/>
              <a:t>shared</a:t>
            </a:r>
            <a:r>
              <a:rPr lang="sk-SK" dirty="0"/>
              <a:t> state</a:t>
            </a:r>
          </a:p>
          <a:p>
            <a:r>
              <a:rPr lang="sk-SK" dirty="0" err="1"/>
              <a:t>real</a:t>
            </a:r>
            <a:r>
              <a:rPr lang="sk-SK" dirty="0"/>
              <a:t> JS </a:t>
            </a:r>
            <a:r>
              <a:rPr lang="sk-SK" dirty="0" err="1"/>
              <a:t>programs</a:t>
            </a:r>
            <a:r>
              <a:rPr lang="sk-SK" dirty="0"/>
              <a:t> - </a:t>
            </a:r>
            <a:r>
              <a:rPr lang="sk-SK" dirty="0" err="1"/>
              <a:t>we</a:t>
            </a:r>
            <a:r>
              <a:rPr lang="sk-SK" dirty="0"/>
              <a:t> </a:t>
            </a:r>
            <a:r>
              <a:rPr lang="sk-SK" dirty="0" err="1"/>
              <a:t>often</a:t>
            </a:r>
            <a:r>
              <a:rPr lang="sk-SK" dirty="0"/>
              <a:t> </a:t>
            </a:r>
            <a:r>
              <a:rPr lang="sk-SK" dirty="0" err="1"/>
              <a:t>see</a:t>
            </a:r>
            <a:r>
              <a:rPr lang="sk-SK" dirty="0"/>
              <a:t> and </a:t>
            </a:r>
            <a:r>
              <a:rPr lang="sk-SK" dirty="0" err="1"/>
              <a:t>use</a:t>
            </a:r>
            <a:r>
              <a:rPr lang="sk-SK" dirty="0"/>
              <a:t> state</a:t>
            </a:r>
          </a:p>
          <a:p>
            <a:pPr lvl="1"/>
            <a:r>
              <a:rPr lang="sk-SK" dirty="0" err="1"/>
              <a:t>captured</a:t>
            </a:r>
            <a:r>
              <a:rPr lang="sk-SK" dirty="0"/>
              <a:t> </a:t>
            </a:r>
            <a:r>
              <a:rPr lang="sk-SK" dirty="0" err="1"/>
              <a:t>variables</a:t>
            </a:r>
            <a:r>
              <a:rPr lang="sk-SK" dirty="0"/>
              <a:t> in </a:t>
            </a:r>
            <a:r>
              <a:rPr lang="sk-SK" dirty="0" err="1"/>
              <a:t>closures</a:t>
            </a:r>
            <a:r>
              <a:rPr lang="sk-SK" dirty="0"/>
              <a:t>, module </a:t>
            </a:r>
            <a:r>
              <a:rPr lang="sk-SK" dirty="0" err="1"/>
              <a:t>variables,shared</a:t>
            </a:r>
            <a:r>
              <a:rPr lang="sk-SK" dirty="0"/>
              <a:t> </a:t>
            </a:r>
            <a:r>
              <a:rPr lang="sk-SK" dirty="0" err="1"/>
              <a:t>reused</a:t>
            </a:r>
            <a:r>
              <a:rPr lang="sk-SK" dirty="0"/>
              <a:t> </a:t>
            </a:r>
            <a:r>
              <a:rPr lang="sk-SK" dirty="0" err="1"/>
              <a:t>modules</a:t>
            </a:r>
            <a:r>
              <a:rPr lang="sk-SK" dirty="0"/>
              <a:t>, </a:t>
            </a:r>
            <a:r>
              <a:rPr lang="sk-SK" dirty="0" err="1"/>
              <a:t>objects</a:t>
            </a:r>
            <a:r>
              <a:rPr lang="sk-SK" dirty="0"/>
              <a:t>,....</a:t>
            </a:r>
          </a:p>
          <a:p>
            <a:endParaRPr lang="sk-SK" b="1" dirty="0"/>
          </a:p>
          <a:p>
            <a:r>
              <a:rPr lang="sk-SK" b="1" dirty="0" err="1"/>
              <a:t>Shared</a:t>
            </a:r>
            <a:r>
              <a:rPr lang="sk-SK" b="1" dirty="0"/>
              <a:t> state</a:t>
            </a:r>
            <a:r>
              <a:rPr lang="sk-SK" dirty="0"/>
              <a:t> </a:t>
            </a:r>
            <a:r>
              <a:rPr lang="sk-SK" dirty="0" err="1"/>
              <a:t>is</a:t>
            </a:r>
            <a:r>
              <a:rPr lang="sk-SK" dirty="0"/>
              <a:t> </a:t>
            </a:r>
            <a:r>
              <a:rPr lang="sk-SK" i="1" dirty="0" err="1"/>
              <a:t>fine</a:t>
            </a:r>
            <a:r>
              <a:rPr lang="sk-SK" dirty="0"/>
              <a:t> </a:t>
            </a:r>
            <a:r>
              <a:rPr lang="sk-SK" dirty="0" err="1"/>
              <a:t>if</a:t>
            </a:r>
            <a:r>
              <a:rPr lang="sk-SK" dirty="0"/>
              <a:t> </a:t>
            </a:r>
            <a:r>
              <a:rPr lang="sk-SK" dirty="0" err="1"/>
              <a:t>it</a:t>
            </a:r>
            <a:r>
              <a:rPr lang="sk-SK" dirty="0"/>
              <a:t> </a:t>
            </a:r>
            <a:r>
              <a:rPr lang="sk-SK" dirty="0" err="1"/>
              <a:t>is</a:t>
            </a:r>
            <a:r>
              <a:rPr lang="sk-SK" dirty="0"/>
              <a:t> </a:t>
            </a:r>
            <a:r>
              <a:rPr lang="sk-SK" dirty="0" err="1"/>
              <a:t>immutable</a:t>
            </a:r>
            <a:endParaRPr lang="sk-SK" dirty="0"/>
          </a:p>
          <a:p>
            <a:r>
              <a:rPr lang="sk-SK" b="1" dirty="0" err="1"/>
              <a:t>Mutable</a:t>
            </a:r>
            <a:r>
              <a:rPr lang="sk-SK" b="1" dirty="0"/>
              <a:t> state</a:t>
            </a:r>
            <a:r>
              <a:rPr lang="sk-SK" dirty="0"/>
              <a:t> </a:t>
            </a:r>
            <a:r>
              <a:rPr lang="sk-SK" dirty="0" err="1"/>
              <a:t>is</a:t>
            </a:r>
            <a:r>
              <a:rPr lang="sk-SK" dirty="0"/>
              <a:t> </a:t>
            </a:r>
            <a:r>
              <a:rPr lang="sk-SK" i="1" dirty="0" err="1"/>
              <a:t>fine</a:t>
            </a:r>
            <a:r>
              <a:rPr lang="sk-SK" dirty="0"/>
              <a:t> </a:t>
            </a:r>
            <a:r>
              <a:rPr lang="sk-SK" dirty="0" err="1"/>
              <a:t>if</a:t>
            </a:r>
            <a:r>
              <a:rPr lang="sk-SK" dirty="0"/>
              <a:t> </a:t>
            </a:r>
            <a:r>
              <a:rPr lang="sk-SK" dirty="0" err="1"/>
              <a:t>it</a:t>
            </a:r>
            <a:r>
              <a:rPr lang="sk-SK" dirty="0"/>
              <a:t> </a:t>
            </a:r>
            <a:r>
              <a:rPr lang="sk-SK" dirty="0" err="1"/>
              <a:t>is</a:t>
            </a:r>
            <a:r>
              <a:rPr lang="sk-SK" dirty="0"/>
              <a:t> </a:t>
            </a:r>
            <a:r>
              <a:rPr lang="sk-SK" dirty="0" err="1"/>
              <a:t>not</a:t>
            </a:r>
            <a:r>
              <a:rPr lang="sk-SK" dirty="0"/>
              <a:t> </a:t>
            </a:r>
            <a:r>
              <a:rPr lang="sk-SK" dirty="0" err="1"/>
              <a:t>shared</a:t>
            </a:r>
            <a:r>
              <a:rPr lang="sk-SK" dirty="0"/>
              <a:t>.</a:t>
            </a:r>
          </a:p>
          <a:p>
            <a:endParaRPr lang="sk-SK" dirty="0"/>
          </a:p>
          <a:p>
            <a:endParaRPr lang="en-GB" dirty="0"/>
          </a:p>
        </p:txBody>
      </p:sp>
    </p:spTree>
    <p:extLst>
      <p:ext uri="{BB962C8B-B14F-4D97-AF65-F5344CB8AC3E}">
        <p14:creationId xmlns:p14="http://schemas.microsoft.com/office/powerpoint/2010/main" val="4214252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2AB6-59AB-E648-B534-DC3237CE60C3}"/>
              </a:ext>
            </a:extLst>
          </p:cNvPr>
          <p:cNvSpPr>
            <a:spLocks noGrp="1"/>
          </p:cNvSpPr>
          <p:nvPr>
            <p:ph type="title"/>
          </p:nvPr>
        </p:nvSpPr>
        <p:spPr>
          <a:xfrm>
            <a:off x="838200" y="365125"/>
            <a:ext cx="10515600" cy="908871"/>
          </a:xfrm>
        </p:spPr>
        <p:txBody>
          <a:bodyPr>
            <a:normAutofit/>
          </a:bodyPr>
          <a:lstStyle/>
          <a:p>
            <a:r>
              <a:rPr lang="sk-SK" sz="2800" b="1" dirty="0" err="1"/>
              <a:t>Shared</a:t>
            </a:r>
            <a:r>
              <a:rPr lang="sk-SK" sz="2800" dirty="0"/>
              <a:t> </a:t>
            </a:r>
            <a:r>
              <a:rPr lang="sk-SK" sz="2800" b="1" dirty="0"/>
              <a:t>state</a:t>
            </a:r>
            <a:r>
              <a:rPr lang="sk-SK" sz="2800" dirty="0"/>
              <a:t> </a:t>
            </a:r>
            <a:r>
              <a:rPr lang="sk-SK" sz="2800" dirty="0" err="1"/>
              <a:t>is</a:t>
            </a:r>
            <a:r>
              <a:rPr lang="sk-SK" sz="2800" dirty="0"/>
              <a:t> </a:t>
            </a:r>
            <a:r>
              <a:rPr lang="sk-SK" sz="2800" dirty="0" err="1"/>
              <a:t>fine</a:t>
            </a:r>
            <a:r>
              <a:rPr lang="sk-SK" sz="2800" dirty="0"/>
              <a:t> </a:t>
            </a:r>
            <a:r>
              <a:rPr lang="sk-SK" sz="2800" dirty="0" err="1"/>
              <a:t>if</a:t>
            </a:r>
            <a:r>
              <a:rPr lang="sk-SK" sz="2800" dirty="0"/>
              <a:t> </a:t>
            </a:r>
            <a:r>
              <a:rPr lang="sk-SK" sz="2800" dirty="0" err="1"/>
              <a:t>it</a:t>
            </a:r>
            <a:r>
              <a:rPr lang="sk-SK" sz="2800" dirty="0"/>
              <a:t> </a:t>
            </a:r>
            <a:r>
              <a:rPr lang="sk-SK" sz="2800" dirty="0" err="1"/>
              <a:t>is</a:t>
            </a:r>
            <a:r>
              <a:rPr lang="sk-SK" sz="2800" dirty="0"/>
              <a:t> </a:t>
            </a:r>
            <a:r>
              <a:rPr lang="sk-SK" sz="2800" b="1" dirty="0" err="1"/>
              <a:t>immutable</a:t>
            </a:r>
            <a:r>
              <a:rPr lang="sk-SK" sz="2800" b="1" dirty="0"/>
              <a:t>, </a:t>
            </a:r>
            <a:br>
              <a:rPr lang="sk-SK" sz="2800" b="1" dirty="0"/>
            </a:br>
            <a:r>
              <a:rPr lang="sk-SK" sz="2800" b="1" dirty="0" err="1"/>
              <a:t>Mutable</a:t>
            </a:r>
            <a:r>
              <a:rPr lang="sk-SK" sz="2800" dirty="0"/>
              <a:t> state </a:t>
            </a:r>
            <a:r>
              <a:rPr lang="sk-SK" sz="2800" dirty="0" err="1"/>
              <a:t>is</a:t>
            </a:r>
            <a:r>
              <a:rPr lang="sk-SK" sz="2800" dirty="0"/>
              <a:t> </a:t>
            </a:r>
            <a:r>
              <a:rPr lang="sk-SK" sz="2800" dirty="0" err="1"/>
              <a:t>fine</a:t>
            </a:r>
            <a:r>
              <a:rPr lang="sk-SK" sz="2800" dirty="0"/>
              <a:t> </a:t>
            </a:r>
            <a:r>
              <a:rPr lang="sk-SK" sz="2800" dirty="0" err="1"/>
              <a:t>if</a:t>
            </a:r>
            <a:r>
              <a:rPr lang="sk-SK" sz="2800" dirty="0"/>
              <a:t> </a:t>
            </a:r>
            <a:r>
              <a:rPr lang="sk-SK" sz="2800" dirty="0" err="1"/>
              <a:t>it</a:t>
            </a:r>
            <a:r>
              <a:rPr lang="sk-SK" sz="2800" dirty="0"/>
              <a:t> </a:t>
            </a:r>
            <a:r>
              <a:rPr lang="sk-SK" sz="2800" dirty="0" err="1"/>
              <a:t>is</a:t>
            </a:r>
            <a:r>
              <a:rPr lang="sk-SK" sz="2800" dirty="0"/>
              <a:t> </a:t>
            </a:r>
            <a:r>
              <a:rPr lang="sk-SK" sz="2800" b="1" dirty="0" err="1"/>
              <a:t>not</a:t>
            </a:r>
            <a:r>
              <a:rPr lang="sk-SK" sz="2800" b="1" dirty="0"/>
              <a:t> </a:t>
            </a:r>
            <a:r>
              <a:rPr lang="sk-SK" sz="2800" b="1" dirty="0" err="1"/>
              <a:t>shared</a:t>
            </a:r>
            <a:r>
              <a:rPr lang="sk-SK" sz="2800" dirty="0"/>
              <a:t>.</a:t>
            </a:r>
            <a:endParaRPr lang="en-GB" sz="2800" b="1" dirty="0"/>
          </a:p>
        </p:txBody>
      </p:sp>
      <p:sp>
        <p:nvSpPr>
          <p:cNvPr id="3" name="Content Placeholder 2">
            <a:extLst>
              <a:ext uri="{FF2B5EF4-FFF2-40B4-BE49-F238E27FC236}">
                <a16:creationId xmlns:a16="http://schemas.microsoft.com/office/drawing/2014/main" id="{8CC13D83-8975-AA4D-8763-9D21661BC423}"/>
              </a:ext>
            </a:extLst>
          </p:cNvPr>
          <p:cNvSpPr>
            <a:spLocks noGrp="1"/>
          </p:cNvSpPr>
          <p:nvPr>
            <p:ph sz="half" idx="1"/>
          </p:nvPr>
        </p:nvSpPr>
        <p:spPr/>
        <p:txBody>
          <a:bodyPr>
            <a:normAutofit/>
          </a:bodyPr>
          <a:lstStyle/>
          <a:p>
            <a:pPr marL="0" indent="0">
              <a:buNone/>
            </a:pPr>
            <a:endParaRPr lang="en-GB" b="1" i="1" dirty="0"/>
          </a:p>
          <a:p>
            <a:endParaRPr lang="en-GB" b="1" i="1" dirty="0"/>
          </a:p>
          <a:p>
            <a:endParaRPr lang="en-GB" b="1" i="1" dirty="0"/>
          </a:p>
          <a:p>
            <a:pPr marL="0" indent="0">
              <a:buNone/>
            </a:pPr>
            <a:endParaRPr lang="en-GB" i="1" dirty="0"/>
          </a:p>
        </p:txBody>
      </p:sp>
      <p:sp>
        <p:nvSpPr>
          <p:cNvPr id="5" name="Content Placeholder 4">
            <a:extLst>
              <a:ext uri="{FF2B5EF4-FFF2-40B4-BE49-F238E27FC236}">
                <a16:creationId xmlns:a16="http://schemas.microsoft.com/office/drawing/2014/main" id="{691BD14D-E88A-824F-80C4-A6D1E9BDAFF4}"/>
              </a:ext>
            </a:extLst>
          </p:cNvPr>
          <p:cNvSpPr>
            <a:spLocks noGrp="1"/>
          </p:cNvSpPr>
          <p:nvPr>
            <p:ph sz="half" idx="2"/>
          </p:nvPr>
        </p:nvSpPr>
        <p:spPr>
          <a:xfrm>
            <a:off x="6172200" y="1670200"/>
            <a:ext cx="5181600" cy="4351338"/>
          </a:xfrm>
        </p:spPr>
        <p:txBody>
          <a:bodyPr>
            <a:noAutofit/>
          </a:bodyPr>
          <a:lstStyle/>
          <a:p>
            <a:pPr marL="0" indent="0">
              <a:buNone/>
            </a:pPr>
            <a:r>
              <a:rPr lang="en-GB" sz="1200" b="1" dirty="0"/>
              <a:t>State: </a:t>
            </a:r>
          </a:p>
          <a:p>
            <a:r>
              <a:rPr lang="en-GB" sz="1200" dirty="0"/>
              <a:t>variable with value, function call argument</a:t>
            </a:r>
          </a:p>
          <a:p>
            <a:pPr marL="0" indent="0">
              <a:buNone/>
            </a:pPr>
            <a:r>
              <a:rPr lang="en-GB" sz="1200" b="1" dirty="0"/>
              <a:t>Not Shared:</a:t>
            </a:r>
          </a:p>
          <a:p>
            <a:r>
              <a:rPr lang="en-GB" sz="1200" dirty="0"/>
              <a:t>strictly: no shared variables – parametrized/bound functions</a:t>
            </a:r>
          </a:p>
          <a:p>
            <a:r>
              <a:rPr lang="en-GB" sz="1200" dirty="0"/>
              <a:t>private to module, not exported</a:t>
            </a:r>
          </a:p>
          <a:p>
            <a:r>
              <a:rPr lang="en-GB" sz="1200" dirty="0"/>
              <a:t>CJS copied </a:t>
            </a:r>
          </a:p>
          <a:p>
            <a:r>
              <a:rPr lang="en-GB" sz="1200" dirty="0"/>
              <a:t>…</a:t>
            </a:r>
          </a:p>
          <a:p>
            <a:r>
              <a:rPr lang="en-GB" sz="1200" dirty="0"/>
              <a:t>own private property</a:t>
            </a:r>
          </a:p>
          <a:p>
            <a:r>
              <a:rPr lang="en-GB" sz="1200" dirty="0"/>
              <a:t>….</a:t>
            </a:r>
          </a:p>
          <a:p>
            <a:pPr marL="0" indent="0">
              <a:buNone/>
            </a:pPr>
            <a:r>
              <a:rPr lang="en-GB" sz="1200" b="1" dirty="0"/>
              <a:t>Immutable variable:</a:t>
            </a:r>
          </a:p>
          <a:p>
            <a:r>
              <a:rPr lang="en-GB" sz="1200" dirty="0" err="1"/>
              <a:t>const</a:t>
            </a:r>
            <a:r>
              <a:rPr lang="en-GB" sz="1200" dirty="0"/>
              <a:t> </a:t>
            </a:r>
          </a:p>
          <a:p>
            <a:r>
              <a:rPr lang="en-GB" sz="1200" dirty="0"/>
              <a:t>nonwritable object member</a:t>
            </a:r>
          </a:p>
          <a:p>
            <a:r>
              <a:rPr lang="en-GB" sz="1200" dirty="0"/>
              <a:t>…</a:t>
            </a:r>
          </a:p>
          <a:p>
            <a:r>
              <a:rPr lang="en-GB" sz="1200" dirty="0" err="1"/>
              <a:t>const</a:t>
            </a:r>
            <a:r>
              <a:rPr lang="en-GB" sz="1200" dirty="0"/>
              <a:t> </a:t>
            </a:r>
            <a:r>
              <a:rPr lang="en-GB" sz="1200" dirty="0" err="1"/>
              <a:t>FunctionExpression</a:t>
            </a:r>
            <a:r>
              <a:rPr lang="en-GB" sz="1200" dirty="0"/>
              <a:t> or </a:t>
            </a:r>
            <a:r>
              <a:rPr lang="en-GB" sz="1200" dirty="0" err="1"/>
              <a:t>ArrowFunctionExpression</a:t>
            </a:r>
            <a:endParaRPr lang="en-GB" sz="1200" dirty="0"/>
          </a:p>
          <a:p>
            <a:pPr marL="0" indent="0">
              <a:buNone/>
            </a:pPr>
            <a:r>
              <a:rPr lang="en-GB" sz="1200" b="1" dirty="0"/>
              <a:t>Immutable value:</a:t>
            </a:r>
          </a:p>
          <a:p>
            <a:r>
              <a:rPr lang="en-GB" sz="1200" dirty="0"/>
              <a:t>primitive data types, frozen objects, special userland structures</a:t>
            </a:r>
          </a:p>
          <a:p>
            <a:endParaRPr lang="en-GB" sz="1200" dirty="0"/>
          </a:p>
          <a:p>
            <a:endParaRPr lang="en-GB" sz="1200" dirty="0"/>
          </a:p>
        </p:txBody>
      </p:sp>
      <p:sp>
        <p:nvSpPr>
          <p:cNvPr id="6" name="Rectangle 5">
            <a:extLst>
              <a:ext uri="{FF2B5EF4-FFF2-40B4-BE49-F238E27FC236}">
                <a16:creationId xmlns:a16="http://schemas.microsoft.com/office/drawing/2014/main" id="{BF015E79-8864-DA4E-BD11-2A375D643739}"/>
              </a:ext>
            </a:extLst>
          </p:cNvPr>
          <p:cNvSpPr/>
          <p:nvPr/>
        </p:nvSpPr>
        <p:spPr>
          <a:xfrm>
            <a:off x="838200" y="953942"/>
            <a:ext cx="9990762" cy="923330"/>
          </a:xfrm>
          <a:prstGeom prst="rect">
            <a:avLst/>
          </a:prstGeom>
        </p:spPr>
        <p:txBody>
          <a:bodyPr wrap="square" anchor="ctr">
            <a:spAutoFit/>
          </a:bodyPr>
          <a:lstStyle/>
          <a:p>
            <a:endParaRPr lang="en-GB" dirty="0"/>
          </a:p>
          <a:p>
            <a:r>
              <a:rPr lang="en-GB" dirty="0" err="1"/>
              <a:t>Čo</a:t>
            </a:r>
            <a:r>
              <a:rPr lang="en-GB" dirty="0"/>
              <a:t> </a:t>
            </a:r>
            <a:r>
              <a:rPr lang="en-GB" dirty="0" err="1"/>
              <a:t>máme</a:t>
            </a:r>
            <a:r>
              <a:rPr lang="en-GB" dirty="0"/>
              <a:t> </a:t>
            </a:r>
            <a:r>
              <a:rPr lang="en-GB" dirty="0" err="1"/>
              <a:t>považovať</a:t>
            </a:r>
            <a:r>
              <a:rPr lang="en-GB" dirty="0"/>
              <a:t> </a:t>
            </a:r>
            <a:r>
              <a:rPr lang="en-GB" dirty="0" err="1"/>
              <a:t>za</a:t>
            </a:r>
            <a:r>
              <a:rPr lang="en-GB" dirty="0"/>
              <a:t> </a:t>
            </a:r>
            <a:r>
              <a:rPr lang="en-GB" b="1" i="1" dirty="0"/>
              <a:t>state, </a:t>
            </a:r>
            <a:r>
              <a:rPr lang="en-GB" i="1" dirty="0" err="1"/>
              <a:t>kedy</a:t>
            </a:r>
            <a:r>
              <a:rPr lang="en-GB" i="1" dirty="0"/>
              <a:t> </a:t>
            </a:r>
            <a:r>
              <a:rPr lang="en-GB" i="1" dirty="0" err="1"/>
              <a:t>je</a:t>
            </a:r>
            <a:r>
              <a:rPr lang="en-GB" i="1" dirty="0"/>
              <a:t> a </a:t>
            </a:r>
            <a:r>
              <a:rPr lang="en-GB" i="1" dirty="0" err="1"/>
              <a:t>nie</a:t>
            </a:r>
            <a:r>
              <a:rPr lang="en-GB" i="1" dirty="0"/>
              <a:t> </a:t>
            </a:r>
            <a:r>
              <a:rPr lang="en-GB" i="1" dirty="0" err="1"/>
              <a:t>je</a:t>
            </a:r>
            <a:r>
              <a:rPr lang="en-GB" i="1" dirty="0"/>
              <a:t> </a:t>
            </a:r>
            <a:r>
              <a:rPr lang="en-GB" b="1" i="1" dirty="0"/>
              <a:t>shared</a:t>
            </a:r>
            <a:r>
              <a:rPr lang="en-GB" i="1" dirty="0"/>
              <a:t>, </a:t>
            </a:r>
            <a:r>
              <a:rPr lang="en-GB" dirty="0" err="1"/>
              <a:t>Čo</a:t>
            </a:r>
            <a:r>
              <a:rPr lang="en-GB" dirty="0"/>
              <a:t> to </a:t>
            </a:r>
            <a:r>
              <a:rPr lang="en-GB" dirty="0" err="1"/>
              <a:t>znamená</a:t>
            </a:r>
            <a:r>
              <a:rPr lang="en-GB" dirty="0"/>
              <a:t> </a:t>
            </a:r>
            <a:r>
              <a:rPr lang="en-GB" b="1" i="1" dirty="0"/>
              <a:t>mutable</a:t>
            </a:r>
          </a:p>
          <a:p>
            <a:endParaRPr lang="en-GB" b="1" i="1" dirty="0"/>
          </a:p>
        </p:txBody>
      </p:sp>
      <p:sp>
        <p:nvSpPr>
          <p:cNvPr id="7" name="Content Placeholder 4">
            <a:extLst>
              <a:ext uri="{FF2B5EF4-FFF2-40B4-BE49-F238E27FC236}">
                <a16:creationId xmlns:a16="http://schemas.microsoft.com/office/drawing/2014/main" id="{DE254370-16B7-584B-BE92-B8E74B963945}"/>
              </a:ext>
            </a:extLst>
          </p:cNvPr>
          <p:cNvSpPr txBox="1">
            <a:spLocks/>
          </p:cNvSpPr>
          <p:nvPr/>
        </p:nvSpPr>
        <p:spPr>
          <a:xfrm>
            <a:off x="838200" y="1670200"/>
            <a:ext cx="5181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b="1" dirty="0"/>
              <a:t>State: </a:t>
            </a:r>
          </a:p>
          <a:p>
            <a:r>
              <a:rPr lang="en-GB" sz="1200" dirty="0"/>
              <a:t>variable with value, function call argument</a:t>
            </a:r>
          </a:p>
          <a:p>
            <a:pPr marL="0" indent="0">
              <a:buFont typeface="Arial" panose="020B0604020202020204" pitchFamily="34" charset="0"/>
              <a:buNone/>
            </a:pPr>
            <a:r>
              <a:rPr lang="en-GB" sz="1200" b="1" dirty="0"/>
              <a:t>Shared:</a:t>
            </a:r>
          </a:p>
          <a:p>
            <a:r>
              <a:rPr lang="en-GB" sz="1200" dirty="0"/>
              <a:t>strictly : visible by more than one function</a:t>
            </a:r>
          </a:p>
          <a:p>
            <a:r>
              <a:rPr lang="en-GB" sz="1200" dirty="0"/>
              <a:t>visible outside of module</a:t>
            </a:r>
          </a:p>
          <a:p>
            <a:r>
              <a:rPr lang="en-GB" sz="1200" dirty="0"/>
              <a:t>ES6 module live binding</a:t>
            </a:r>
          </a:p>
          <a:p>
            <a:r>
              <a:rPr lang="en-GB" sz="1200" dirty="0"/>
              <a:t>visible by scope or passed as argument</a:t>
            </a:r>
          </a:p>
          <a:p>
            <a:r>
              <a:rPr lang="en-GB" sz="1200" dirty="0"/>
              <a:t>inherited by prototype chain</a:t>
            </a:r>
          </a:p>
          <a:p>
            <a:r>
              <a:rPr lang="en-GB" sz="1200" dirty="0"/>
              <a:t>returned by function</a:t>
            </a:r>
          </a:p>
          <a:p>
            <a:pPr marL="0" indent="0">
              <a:buFont typeface="Arial" panose="020B0604020202020204" pitchFamily="34" charset="0"/>
              <a:buNone/>
            </a:pPr>
            <a:r>
              <a:rPr lang="en-GB" sz="1200" b="1" dirty="0"/>
              <a:t>Mutable variable:</a:t>
            </a:r>
          </a:p>
          <a:p>
            <a:r>
              <a:rPr lang="en-GB" sz="1200" dirty="0"/>
              <a:t>non </a:t>
            </a:r>
            <a:r>
              <a:rPr lang="en-GB" sz="1200" dirty="0" err="1"/>
              <a:t>const</a:t>
            </a:r>
            <a:r>
              <a:rPr lang="en-GB" sz="1200" dirty="0"/>
              <a:t> variable can be </a:t>
            </a:r>
            <a:r>
              <a:rPr lang="en-GB" sz="1200" dirty="0" err="1"/>
              <a:t>reasigned</a:t>
            </a:r>
            <a:r>
              <a:rPr lang="en-GB" sz="1200" dirty="0"/>
              <a:t> value (let, </a:t>
            </a:r>
            <a:r>
              <a:rPr lang="en-GB" sz="1200" dirty="0" err="1"/>
              <a:t>var</a:t>
            </a:r>
            <a:r>
              <a:rPr lang="en-GB" sz="1200" dirty="0"/>
              <a:t>)</a:t>
            </a:r>
          </a:p>
          <a:p>
            <a:r>
              <a:rPr lang="en-GB" sz="1200" dirty="0"/>
              <a:t>default object member (writable)</a:t>
            </a:r>
          </a:p>
          <a:p>
            <a:r>
              <a:rPr lang="en-GB" sz="1200" dirty="0" err="1"/>
              <a:t>FunctionDeclaration</a:t>
            </a:r>
            <a:endParaRPr lang="en-GB" sz="1200" dirty="0"/>
          </a:p>
          <a:p>
            <a:r>
              <a:rPr lang="en-GB" sz="1200" dirty="0"/>
              <a:t>non </a:t>
            </a:r>
            <a:r>
              <a:rPr lang="en-GB" sz="1200" dirty="0" err="1"/>
              <a:t>const</a:t>
            </a:r>
            <a:r>
              <a:rPr lang="en-GB" sz="1200" dirty="0"/>
              <a:t> </a:t>
            </a:r>
            <a:r>
              <a:rPr lang="en-GB" sz="1200" dirty="0" err="1"/>
              <a:t>FunctionExpression</a:t>
            </a:r>
            <a:r>
              <a:rPr lang="en-GB" sz="1200" dirty="0"/>
              <a:t> or </a:t>
            </a:r>
            <a:r>
              <a:rPr lang="en-GB" sz="1200" dirty="0" err="1"/>
              <a:t>ArrowFunctionExpression</a:t>
            </a:r>
            <a:endParaRPr lang="en-GB" sz="1200" dirty="0"/>
          </a:p>
          <a:p>
            <a:pPr marL="0" indent="0">
              <a:buFont typeface="Arial" panose="020B0604020202020204" pitchFamily="34" charset="0"/>
              <a:buNone/>
            </a:pPr>
            <a:r>
              <a:rPr lang="en-GB" sz="1200" b="1" dirty="0"/>
              <a:t>Mutable value:</a:t>
            </a:r>
          </a:p>
          <a:p>
            <a:r>
              <a:rPr lang="en-GB" sz="1200" dirty="0"/>
              <a:t>non primitive data types – Object (Array, ….) with mutable members (props, values) or mutator methods</a:t>
            </a:r>
          </a:p>
          <a:p>
            <a:pPr marL="0" indent="0">
              <a:buNone/>
            </a:pPr>
            <a:endParaRPr lang="en-GB" sz="1200" dirty="0"/>
          </a:p>
          <a:p>
            <a:endParaRPr lang="en-GB" sz="1200" dirty="0"/>
          </a:p>
        </p:txBody>
      </p:sp>
    </p:spTree>
    <p:extLst>
      <p:ext uri="{BB962C8B-B14F-4D97-AF65-F5344CB8AC3E}">
        <p14:creationId xmlns:p14="http://schemas.microsoft.com/office/powerpoint/2010/main" val="439666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0E55-D9EB-2C4C-A118-53635388BBAA}"/>
              </a:ext>
            </a:extLst>
          </p:cNvPr>
          <p:cNvSpPr>
            <a:spLocks noGrp="1"/>
          </p:cNvSpPr>
          <p:nvPr>
            <p:ph type="title"/>
          </p:nvPr>
        </p:nvSpPr>
        <p:spPr/>
        <p:txBody>
          <a:bodyPr/>
          <a:lstStyle/>
          <a:p>
            <a:r>
              <a:rPr lang="en-GB" dirty="0"/>
              <a:t>How to achieve immutability </a:t>
            </a:r>
            <a:br>
              <a:rPr lang="en-GB" dirty="0"/>
            </a:br>
            <a:r>
              <a:rPr lang="en-GB" dirty="0"/>
              <a:t>and produce changed values</a:t>
            </a:r>
          </a:p>
        </p:txBody>
      </p:sp>
      <p:sp>
        <p:nvSpPr>
          <p:cNvPr id="3" name="Content Placeholder 2">
            <a:extLst>
              <a:ext uri="{FF2B5EF4-FFF2-40B4-BE49-F238E27FC236}">
                <a16:creationId xmlns:a16="http://schemas.microsoft.com/office/drawing/2014/main" id="{77EC907E-CACE-C443-8BB6-4CFC5914A0C1}"/>
              </a:ext>
            </a:extLst>
          </p:cNvPr>
          <p:cNvSpPr>
            <a:spLocks noGrp="1"/>
          </p:cNvSpPr>
          <p:nvPr>
            <p:ph sz="half" idx="1"/>
          </p:nvPr>
        </p:nvSpPr>
        <p:spPr/>
        <p:txBody>
          <a:bodyPr>
            <a:normAutofit/>
          </a:bodyPr>
          <a:lstStyle/>
          <a:p>
            <a:pPr marL="0" indent="0">
              <a:buNone/>
            </a:pPr>
            <a:r>
              <a:rPr lang="en-GB" b="1" dirty="0"/>
              <a:t>Immutable variable:</a:t>
            </a:r>
          </a:p>
          <a:p>
            <a:pPr lvl="1"/>
            <a:r>
              <a:rPr lang="en-GB" dirty="0" err="1"/>
              <a:t>const</a:t>
            </a:r>
            <a:r>
              <a:rPr lang="en-GB" dirty="0"/>
              <a:t> </a:t>
            </a:r>
          </a:p>
          <a:p>
            <a:pPr lvl="1"/>
            <a:r>
              <a:rPr lang="en-GB" dirty="0"/>
              <a:t>nonwritable object member</a:t>
            </a:r>
          </a:p>
          <a:p>
            <a:pPr lvl="1"/>
            <a:r>
              <a:rPr lang="en-GB" dirty="0"/>
              <a:t>…</a:t>
            </a:r>
          </a:p>
          <a:p>
            <a:pPr lvl="1"/>
            <a:r>
              <a:rPr lang="en-GB" dirty="0" err="1"/>
              <a:t>const</a:t>
            </a:r>
            <a:r>
              <a:rPr lang="en-GB" dirty="0"/>
              <a:t> </a:t>
            </a:r>
            <a:r>
              <a:rPr lang="en-GB" dirty="0" err="1"/>
              <a:t>FunctionExpression</a:t>
            </a:r>
            <a:r>
              <a:rPr lang="en-GB" dirty="0"/>
              <a:t> or </a:t>
            </a:r>
            <a:r>
              <a:rPr lang="en-GB" dirty="0" err="1"/>
              <a:t>ArrowFunctionExpression</a:t>
            </a:r>
            <a:endParaRPr lang="en-GB" dirty="0"/>
          </a:p>
          <a:p>
            <a:pPr marL="0" indent="0">
              <a:buNone/>
            </a:pPr>
            <a:r>
              <a:rPr lang="en-GB" b="1" dirty="0"/>
              <a:t>Immutable value:</a:t>
            </a:r>
          </a:p>
          <a:p>
            <a:pPr lvl="1"/>
            <a:r>
              <a:rPr lang="en-GB" dirty="0"/>
              <a:t>primitive data types, </a:t>
            </a:r>
          </a:p>
          <a:p>
            <a:pPr lvl="1"/>
            <a:r>
              <a:rPr lang="en-GB" dirty="0"/>
              <a:t>frozen objects</a:t>
            </a:r>
          </a:p>
          <a:p>
            <a:pPr lvl="1"/>
            <a:r>
              <a:rPr lang="en-GB" dirty="0"/>
              <a:t>special userland structures</a:t>
            </a:r>
          </a:p>
          <a:p>
            <a:pPr lvl="1"/>
            <a:endParaRPr lang="en-GB" b="1" dirty="0"/>
          </a:p>
          <a:p>
            <a:endParaRPr lang="en-GB" dirty="0"/>
          </a:p>
        </p:txBody>
      </p:sp>
      <p:sp>
        <p:nvSpPr>
          <p:cNvPr id="4" name="Content Placeholder 3">
            <a:extLst>
              <a:ext uri="{FF2B5EF4-FFF2-40B4-BE49-F238E27FC236}">
                <a16:creationId xmlns:a16="http://schemas.microsoft.com/office/drawing/2014/main" id="{3ABA239F-5969-474B-8763-6A1533B854A0}"/>
              </a:ext>
            </a:extLst>
          </p:cNvPr>
          <p:cNvSpPr>
            <a:spLocks noGrp="1"/>
          </p:cNvSpPr>
          <p:nvPr>
            <p:ph sz="half" idx="2"/>
          </p:nvPr>
        </p:nvSpPr>
        <p:spPr/>
        <p:txBody>
          <a:bodyPr>
            <a:normAutofit/>
          </a:bodyPr>
          <a:lstStyle/>
          <a:p>
            <a:pPr marL="0" indent="0">
              <a:buNone/>
            </a:pPr>
            <a:r>
              <a:rPr lang="en-GB" b="1" dirty="0"/>
              <a:t>Returning clones:</a:t>
            </a:r>
          </a:p>
          <a:p>
            <a:pPr lvl="1"/>
            <a:r>
              <a:rPr lang="en-GB" dirty="0"/>
              <a:t>copy object to change property value</a:t>
            </a:r>
          </a:p>
          <a:p>
            <a:pPr lvl="1"/>
            <a:r>
              <a:rPr lang="en-GB" dirty="0"/>
              <a:t>clone array to add, remove or modify items</a:t>
            </a:r>
          </a:p>
          <a:p>
            <a:pPr lvl="1"/>
            <a:r>
              <a:rPr lang="en-GB" dirty="0"/>
              <a:t>…</a:t>
            </a:r>
          </a:p>
          <a:p>
            <a:pPr lvl="1"/>
            <a:r>
              <a:rPr lang="en-GB" dirty="0"/>
              <a:t>…</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68110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3555-65F0-8047-9316-35CC4AB002DD}"/>
              </a:ext>
            </a:extLst>
          </p:cNvPr>
          <p:cNvSpPr>
            <a:spLocks noGrp="1"/>
          </p:cNvSpPr>
          <p:nvPr>
            <p:ph type="title"/>
          </p:nvPr>
        </p:nvSpPr>
        <p:spPr/>
        <p:txBody>
          <a:bodyPr/>
          <a:lstStyle/>
          <a:p>
            <a:r>
              <a:rPr lang="en-GB" dirty="0"/>
              <a:t>TODO: do not modify, return new value</a:t>
            </a:r>
          </a:p>
        </p:txBody>
      </p:sp>
      <p:sp>
        <p:nvSpPr>
          <p:cNvPr id="3" name="Content Placeholder 2">
            <a:extLst>
              <a:ext uri="{FF2B5EF4-FFF2-40B4-BE49-F238E27FC236}">
                <a16:creationId xmlns:a16="http://schemas.microsoft.com/office/drawing/2014/main" id="{7B02697D-64D9-1B4F-A741-FAD89200012D}"/>
              </a:ext>
            </a:extLst>
          </p:cNvPr>
          <p:cNvSpPr>
            <a:spLocks noGrp="1"/>
          </p:cNvSpPr>
          <p:nvPr>
            <p:ph sz="half" idx="1"/>
          </p:nvPr>
        </p:nvSpPr>
        <p:spPr/>
        <p:txBody>
          <a:bodyPr/>
          <a:lstStyle/>
          <a:p>
            <a:r>
              <a:rPr lang="en-GB" dirty="0"/>
              <a:t>shallow copy (object, array)</a:t>
            </a:r>
          </a:p>
          <a:p>
            <a:pPr lvl="1"/>
            <a:r>
              <a:rPr lang="en-GB" dirty="0"/>
              <a:t>using API</a:t>
            </a:r>
          </a:p>
          <a:p>
            <a:pPr lvl="1"/>
            <a:r>
              <a:rPr lang="en-GB" dirty="0"/>
              <a:t>using new syntax</a:t>
            </a:r>
          </a:p>
          <a:p>
            <a:r>
              <a:rPr lang="en-GB" dirty="0"/>
              <a:t>deep copy (object, array)</a:t>
            </a:r>
          </a:p>
          <a:p>
            <a:pPr lvl="1"/>
            <a:r>
              <a:rPr lang="en-GB" i="1" dirty="0"/>
              <a:t>userland</a:t>
            </a:r>
            <a:r>
              <a:rPr lang="en-GB" dirty="0"/>
              <a:t> libraries</a:t>
            </a:r>
          </a:p>
        </p:txBody>
      </p:sp>
      <p:sp>
        <p:nvSpPr>
          <p:cNvPr id="4" name="Content Placeholder 3">
            <a:extLst>
              <a:ext uri="{FF2B5EF4-FFF2-40B4-BE49-F238E27FC236}">
                <a16:creationId xmlns:a16="http://schemas.microsoft.com/office/drawing/2014/main" id="{8B7D7867-31F0-E64A-BDFB-A34F61996FF8}"/>
              </a:ext>
            </a:extLst>
          </p:cNvPr>
          <p:cNvSpPr>
            <a:spLocks noGrp="1"/>
          </p:cNvSpPr>
          <p:nvPr>
            <p:ph sz="half" idx="2"/>
          </p:nvPr>
        </p:nvSpPr>
        <p:spPr/>
        <p:txBody>
          <a:bodyPr/>
          <a:lstStyle/>
          <a:p>
            <a:endParaRPr lang="en-GB" dirty="0"/>
          </a:p>
        </p:txBody>
      </p:sp>
    </p:spTree>
    <p:extLst>
      <p:ext uri="{BB962C8B-B14F-4D97-AF65-F5344CB8AC3E}">
        <p14:creationId xmlns:p14="http://schemas.microsoft.com/office/powerpoint/2010/main" val="3179065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8F4-7258-F14D-97A1-155BC7D745E5}"/>
              </a:ext>
            </a:extLst>
          </p:cNvPr>
          <p:cNvSpPr>
            <a:spLocks noGrp="1"/>
          </p:cNvSpPr>
          <p:nvPr>
            <p:ph type="title"/>
          </p:nvPr>
        </p:nvSpPr>
        <p:spPr/>
        <p:txBody>
          <a:bodyPr/>
          <a:lstStyle/>
          <a:p>
            <a:r>
              <a:rPr lang="en-GB" dirty="0"/>
              <a:t>TODO: recursion</a:t>
            </a:r>
          </a:p>
        </p:txBody>
      </p:sp>
      <p:sp>
        <p:nvSpPr>
          <p:cNvPr id="3" name="Content Placeholder 2">
            <a:extLst>
              <a:ext uri="{FF2B5EF4-FFF2-40B4-BE49-F238E27FC236}">
                <a16:creationId xmlns:a16="http://schemas.microsoft.com/office/drawing/2014/main" id="{4BE979D5-B159-3D42-B466-B2E876933B92}"/>
              </a:ext>
            </a:extLst>
          </p:cNvPr>
          <p:cNvSpPr>
            <a:spLocks noGrp="1"/>
          </p:cNvSpPr>
          <p:nvPr>
            <p:ph sz="half" idx="1"/>
          </p:nvPr>
        </p:nvSpPr>
        <p:spPr/>
        <p:txBody>
          <a:bodyPr/>
          <a:lstStyle/>
          <a:p>
            <a:r>
              <a:rPr lang="en-GB" dirty="0"/>
              <a:t>name in </a:t>
            </a:r>
            <a:r>
              <a:rPr lang="en-GB" dirty="0" err="1"/>
              <a:t>func-dec</a:t>
            </a:r>
            <a:r>
              <a:rPr lang="en-GB" dirty="0"/>
              <a:t> vs. </a:t>
            </a:r>
            <a:r>
              <a:rPr lang="en-GB" dirty="0" err="1"/>
              <a:t>func</a:t>
            </a:r>
            <a:r>
              <a:rPr lang="en-GB" dirty="0"/>
              <a:t>-expr</a:t>
            </a:r>
          </a:p>
          <a:p>
            <a:r>
              <a:rPr lang="en-GB" dirty="0"/>
              <a:t>stack limits </a:t>
            </a:r>
            <a:r>
              <a:rPr lang="en-GB"/>
              <a:t>and optimization</a:t>
            </a:r>
            <a:endParaRPr lang="en-GB" dirty="0"/>
          </a:p>
        </p:txBody>
      </p:sp>
      <p:sp>
        <p:nvSpPr>
          <p:cNvPr id="4" name="Content Placeholder 3">
            <a:extLst>
              <a:ext uri="{FF2B5EF4-FFF2-40B4-BE49-F238E27FC236}">
                <a16:creationId xmlns:a16="http://schemas.microsoft.com/office/drawing/2014/main" id="{E902DA2C-E02B-CD48-9632-1A2CC42140E2}"/>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80408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r>
              <a:rPr dirty="0"/>
              <a:t>JavaScript </a:t>
            </a:r>
            <a:r>
              <a:rPr lang="mr-IN" dirty="0"/>
              <a:t>–</a:t>
            </a:r>
            <a:r>
              <a:rPr dirty="0"/>
              <a:t> </a:t>
            </a:r>
            <a:r>
              <a:rPr lang="en-US" dirty="0"/>
              <a:t>"</a:t>
            </a:r>
            <a:r>
              <a:rPr dirty="0"/>
              <a:t>ugly</a:t>
            </a:r>
            <a:r>
              <a:rPr lang="en-US" dirty="0"/>
              <a:t>"</a:t>
            </a:r>
            <a:r>
              <a:rPr dirty="0"/>
              <a:t> </a:t>
            </a:r>
            <a:r>
              <a:rPr lang="en-US" dirty="0"/>
              <a:t>"</a:t>
            </a:r>
            <a:r>
              <a:rPr dirty="0"/>
              <a:t>for</a:t>
            </a:r>
            <a:r>
              <a:rPr lang="en-US" dirty="0"/>
              <a:t>"</a:t>
            </a:r>
            <a:endParaRPr dirty="0"/>
          </a:p>
        </p:txBody>
      </p:sp>
      <p:sp>
        <p:nvSpPr>
          <p:cNvPr id="136" name="Shape 136"/>
          <p:cNvSpPr>
            <a:spLocks noGrp="1"/>
          </p:cNvSpPr>
          <p:nvPr>
            <p:ph idx="1"/>
          </p:nvPr>
        </p:nvSpPr>
        <p:spPr>
          <a:xfrm>
            <a:off x="838200" y="3678217"/>
            <a:ext cx="4957029" cy="2498746"/>
          </a:xfrm>
          <a:prstGeom prst="rect">
            <a:avLst/>
          </a:prstGeom>
        </p:spPr>
        <p:txBody>
          <a:bodyPr>
            <a:noAutofit/>
          </a:bodyPr>
          <a:lstStyle/>
          <a:p>
            <a:r>
              <a:rPr sz="1600" dirty="0"/>
              <a:t>for, while, do while</a:t>
            </a:r>
          </a:p>
          <a:p>
            <a:r>
              <a:rPr sz="1600" dirty="0"/>
              <a:t>they exist from Basic … Java</a:t>
            </a:r>
          </a:p>
          <a:p>
            <a:r>
              <a:rPr sz="1600" dirty="0"/>
              <a:t>Bad:</a:t>
            </a:r>
          </a:p>
          <a:p>
            <a:pPr marL="685800" lvl="1" indent="-228600">
              <a:spcBef>
                <a:spcPts val="500"/>
              </a:spcBef>
              <a:defRPr sz="2400"/>
            </a:pPr>
            <a:r>
              <a:rPr sz="1600" dirty="0"/>
              <a:t>Verbose</a:t>
            </a:r>
          </a:p>
          <a:p>
            <a:pPr marL="685800" lvl="1" indent="-228600">
              <a:spcBef>
                <a:spcPts val="500"/>
              </a:spcBef>
              <a:defRPr sz="2400"/>
            </a:pPr>
            <a:r>
              <a:rPr sz="1600" dirty="0"/>
              <a:t>Not semantic </a:t>
            </a:r>
          </a:p>
          <a:p>
            <a:pPr marL="685800" lvl="1" indent="-228600">
              <a:spcBef>
                <a:spcPts val="500"/>
              </a:spcBef>
              <a:defRPr sz="2400"/>
            </a:pPr>
            <a:r>
              <a:rPr sz="1600" dirty="0"/>
              <a:t>Not reusable</a:t>
            </a:r>
          </a:p>
          <a:p>
            <a:r>
              <a:rPr sz="1600" dirty="0"/>
              <a:t>Good:</a:t>
            </a:r>
          </a:p>
          <a:p>
            <a:pPr marL="685800" lvl="1" indent="-228600">
              <a:spcBef>
                <a:spcPts val="500"/>
              </a:spcBef>
              <a:defRPr sz="2400"/>
            </a:pPr>
            <a:r>
              <a:rPr sz="1600" dirty="0"/>
              <a:t>…</a:t>
            </a:r>
          </a:p>
        </p:txBody>
      </p:sp>
      <p:sp>
        <p:nvSpPr>
          <p:cNvPr id="137" name="Shape 137"/>
          <p:cNvSpPr/>
          <p:nvPr/>
        </p:nvSpPr>
        <p:spPr>
          <a:xfrm>
            <a:off x="5933226" y="3678217"/>
            <a:ext cx="4957030" cy="206723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sz="2800"/>
            </a:pPr>
            <a:r>
              <a:rPr sz="1600" dirty="0"/>
              <a:t>keď sa pozriem na FOR cyklus neviem čo robí, lebo</a:t>
            </a:r>
          </a:p>
          <a:p>
            <a:pPr marL="685800" lvl="1" indent="-228600">
              <a:lnSpc>
                <a:spcPct val="90000"/>
              </a:lnSpc>
              <a:spcBef>
                <a:spcPts val="1000"/>
              </a:spcBef>
              <a:buSzPct val="100000"/>
              <a:buFont typeface="Arial"/>
              <a:buChar char="•"/>
              <a:defRPr sz="2800"/>
            </a:pPr>
            <a:r>
              <a:rPr sz="1600" dirty="0"/>
              <a:t>robiť hocičo</a:t>
            </a:r>
          </a:p>
          <a:p>
            <a:pPr marL="685800" lvl="1" indent="-228600">
              <a:lnSpc>
                <a:spcPct val="90000"/>
              </a:lnSpc>
              <a:spcBef>
                <a:spcPts val="1000"/>
              </a:spcBef>
              <a:buSzPct val="100000"/>
              <a:buFont typeface="Arial"/>
              <a:buChar char="•"/>
              <a:defRPr sz="2800"/>
            </a:pPr>
            <a:r>
              <a:rPr sz="1600" dirty="0"/>
              <a:t>veľa vecí naraz</a:t>
            </a:r>
          </a:p>
          <a:p>
            <a:pPr>
              <a:lnSpc>
                <a:spcPct val="90000"/>
              </a:lnSpc>
              <a:spcBef>
                <a:spcPts val="1000"/>
              </a:spcBef>
              <a:defRPr sz="2800"/>
            </a:pPr>
            <a:endParaRPr sz="1600" dirty="0"/>
          </a:p>
          <a:p>
            <a:pPr marL="228600" indent="-228600">
              <a:lnSpc>
                <a:spcPct val="90000"/>
              </a:lnSpc>
              <a:spcBef>
                <a:spcPts val="1000"/>
              </a:spcBef>
              <a:buSzPct val="100000"/>
              <a:buFont typeface="Arial"/>
              <a:buChar char="•"/>
              <a:defRPr sz="2800"/>
            </a:pPr>
            <a:r>
              <a:rPr sz="1600" dirty="0"/>
              <a:t>cyclomatic complexity </a:t>
            </a:r>
          </a:p>
          <a:p>
            <a:pPr marL="685800" lvl="1" indent="-228600">
              <a:lnSpc>
                <a:spcPct val="90000"/>
              </a:lnSpc>
              <a:spcBef>
                <a:spcPts val="1000"/>
              </a:spcBef>
              <a:buSzPct val="100000"/>
              <a:buFont typeface="Arial"/>
              <a:buChar char="•"/>
              <a:defRPr sz="2800"/>
            </a:pPr>
            <a:r>
              <a:rPr sz="1600" dirty="0"/>
              <a:t>for, if,. for, while all nested</a:t>
            </a:r>
          </a:p>
        </p:txBody>
      </p:sp>
      <p:pic>
        <p:nvPicPr>
          <p:cNvPr id="5" name="image2.png"/>
          <p:cNvPicPr>
            <a:picLocks noChangeAspect="1"/>
          </p:cNvPicPr>
          <p:nvPr/>
        </p:nvPicPr>
        <p:blipFill>
          <a:blip r:embed="rId2">
            <a:extLst/>
          </a:blip>
          <a:stretch>
            <a:fillRect/>
          </a:stretch>
        </p:blipFill>
        <p:spPr>
          <a:xfrm>
            <a:off x="838200" y="1573077"/>
            <a:ext cx="10515600" cy="1899912"/>
          </a:xfrm>
          <a:prstGeom prst="rect">
            <a:avLst/>
          </a:prstGeom>
          <a:ln w="12700">
            <a:miter lim="400000"/>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animBg="1"/>
      <p:bldP spid="137" grpId="0" animBg="1"/>
      <p:bldP spid="5"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A474-FEE9-3548-97CA-60C24B6B2407}"/>
              </a:ext>
            </a:extLst>
          </p:cNvPr>
          <p:cNvSpPr>
            <a:spLocks noGrp="1"/>
          </p:cNvSpPr>
          <p:nvPr>
            <p:ph type="title"/>
          </p:nvPr>
        </p:nvSpPr>
        <p:spPr/>
        <p:txBody>
          <a:bodyPr/>
          <a:lstStyle/>
          <a:p>
            <a:r>
              <a:rPr lang="en-GB" dirty="0"/>
              <a:t>TODO: curry</a:t>
            </a:r>
          </a:p>
        </p:txBody>
      </p:sp>
      <p:sp>
        <p:nvSpPr>
          <p:cNvPr id="3" name="Content Placeholder 2">
            <a:extLst>
              <a:ext uri="{FF2B5EF4-FFF2-40B4-BE49-F238E27FC236}">
                <a16:creationId xmlns:a16="http://schemas.microsoft.com/office/drawing/2014/main" id="{AF2C74A9-3405-4944-9891-7EE6990C3FDF}"/>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4C1003AA-E4DF-9F49-93F0-C189DEB03AC9}"/>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4095804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A5AFD-BB54-E64C-9C49-C445C2FECF2E}"/>
              </a:ext>
            </a:extLst>
          </p:cNvPr>
          <p:cNvSpPr>
            <a:spLocks noGrp="1"/>
          </p:cNvSpPr>
          <p:nvPr>
            <p:ph type="title"/>
          </p:nvPr>
        </p:nvSpPr>
        <p:spPr/>
        <p:txBody>
          <a:bodyPr/>
          <a:lstStyle/>
          <a:p>
            <a:r>
              <a:rPr lang="en-GB" dirty="0"/>
              <a:t>TODO: traversing objects</a:t>
            </a:r>
          </a:p>
        </p:txBody>
      </p:sp>
      <p:sp>
        <p:nvSpPr>
          <p:cNvPr id="3" name="Content Placeholder 2">
            <a:extLst>
              <a:ext uri="{FF2B5EF4-FFF2-40B4-BE49-F238E27FC236}">
                <a16:creationId xmlns:a16="http://schemas.microsoft.com/office/drawing/2014/main" id="{30D7FD40-B708-9943-B6F9-386A6D32656C}"/>
              </a:ext>
            </a:extLst>
          </p:cNvPr>
          <p:cNvSpPr>
            <a:spLocks noGrp="1"/>
          </p:cNvSpPr>
          <p:nvPr>
            <p:ph sz="half" idx="1"/>
          </p:nvPr>
        </p:nvSpPr>
        <p:spPr/>
        <p:txBody>
          <a:bodyPr/>
          <a:lstStyle/>
          <a:p>
            <a:r>
              <a:rPr lang="en-GB" dirty="0"/>
              <a:t>RECAP: objects as value</a:t>
            </a:r>
          </a:p>
          <a:p>
            <a:r>
              <a:rPr lang="en-GB" dirty="0"/>
              <a:t>custom traverse (recursive)</a:t>
            </a:r>
          </a:p>
          <a:p>
            <a:r>
              <a:rPr lang="en-GB" dirty="0"/>
              <a:t>userland libraries samples</a:t>
            </a:r>
          </a:p>
        </p:txBody>
      </p:sp>
      <p:sp>
        <p:nvSpPr>
          <p:cNvPr id="4" name="Content Placeholder 3">
            <a:extLst>
              <a:ext uri="{FF2B5EF4-FFF2-40B4-BE49-F238E27FC236}">
                <a16:creationId xmlns:a16="http://schemas.microsoft.com/office/drawing/2014/main" id="{03CADBB3-217D-1B4B-8278-479B0501A73A}"/>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062288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83319C-B366-AB4B-96A4-2E784F9C04B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_aux</a:t>
            </a:r>
          </a:p>
        </p:txBody>
      </p:sp>
      <p:sp>
        <p:nvSpPr>
          <p:cNvPr id="6" name="Text Placeholder 5">
            <a:extLst>
              <a:ext uri="{FF2B5EF4-FFF2-40B4-BE49-F238E27FC236}">
                <a16:creationId xmlns:a16="http://schemas.microsoft.com/office/drawing/2014/main" id="{5CC97933-9BC5-384E-9AF4-DA0DF909A703}"/>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1279510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deep thoughts</a:t>
            </a:r>
          </a:p>
        </p:txBody>
      </p:sp>
      <p:sp>
        <p:nvSpPr>
          <p:cNvPr id="3" name="Text Placeholder 2"/>
          <p:cNvSpPr>
            <a:spLocks noGrp="1"/>
          </p:cNvSpPr>
          <p:nvPr>
            <p:ph idx="1"/>
          </p:nvPr>
        </p:nvSpPr>
        <p:spPr/>
        <p:txBody>
          <a:bodyPr>
            <a:normAutofit fontScale="92500" lnSpcReduction="20000"/>
          </a:bodyPr>
          <a:lstStyle/>
          <a:p>
            <a:r>
              <a:rPr lang="en-US" b="1" dirty="0"/>
              <a:t>JavaScript doesn’t have immutability built in</a:t>
            </a:r>
            <a:r>
              <a:rPr lang="en-US" dirty="0"/>
              <a:t>, spread operator and external libs can easily help in implementing it though. If immutability is about rules, then everything is in the developer hands. If you see </a:t>
            </a:r>
            <a:r>
              <a:rPr lang="en-US" i="1" dirty="0"/>
              <a:t>the value of value </a:t>
            </a:r>
            <a:r>
              <a:rPr lang="en-US" dirty="0"/>
              <a:t>then from this moment the mutation should be gone in your application.</a:t>
            </a:r>
          </a:p>
          <a:p>
            <a:r>
              <a:rPr lang="en-US" dirty="0"/>
              <a:t>However the problem is in bad habits, </a:t>
            </a:r>
            <a:r>
              <a:rPr lang="en-US" b="1" dirty="0"/>
              <a:t>bad habits mostly from object oriented programming</a:t>
            </a:r>
            <a:r>
              <a:rPr lang="en-US" dirty="0"/>
              <a:t>. Bad practices are in our minds, under our skin. Bad practices like setters in the object, methods mutating the object state, object as state, huge polymorphic objects and so on, </a:t>
            </a:r>
            <a:r>
              <a:rPr lang="en-US" b="1" dirty="0"/>
              <a:t>these things should be considered as wrong and never used again</a:t>
            </a:r>
            <a:r>
              <a:rPr lang="en-US" dirty="0"/>
              <a:t>.</a:t>
            </a:r>
          </a:p>
          <a:p>
            <a:r>
              <a:rPr lang="en-US" b="1" dirty="0"/>
              <a:t>Change your way of thinking</a:t>
            </a:r>
            <a:r>
              <a:rPr lang="en-US" dirty="0"/>
              <a:t>, see </a:t>
            </a:r>
            <a:r>
              <a:rPr lang="en-US" i="1" dirty="0"/>
              <a:t>the value of value</a:t>
            </a:r>
            <a:r>
              <a:rPr lang="en-US" dirty="0"/>
              <a:t>. Choosing immutability is a big step towards </a:t>
            </a:r>
            <a:r>
              <a:rPr lang="en-US" b="1" dirty="0"/>
              <a:t>predictable, </a:t>
            </a:r>
            <a:r>
              <a:rPr lang="en-US" dirty="0"/>
              <a:t>more efficient and </a:t>
            </a:r>
            <a:r>
              <a:rPr lang="en-US" b="1" dirty="0"/>
              <a:t>less buggy programs</a:t>
            </a:r>
            <a:r>
              <a:rPr lang="en-US" dirty="0"/>
              <a:t>.</a:t>
            </a:r>
          </a:p>
          <a:p>
            <a:endParaRPr lang="en-US" dirty="0"/>
          </a:p>
          <a:p>
            <a:endParaRPr lang="sk-SK" dirty="0"/>
          </a:p>
        </p:txBody>
      </p:sp>
      <p:sp>
        <p:nvSpPr>
          <p:cNvPr id="4" name="Rectangle 3"/>
          <p:cNvSpPr/>
          <p:nvPr/>
        </p:nvSpPr>
        <p:spPr>
          <a:xfrm>
            <a:off x="838200" y="6127234"/>
            <a:ext cx="9144000" cy="369332"/>
          </a:xfrm>
          <a:prstGeom prst="rect">
            <a:avLst/>
          </a:prstGeom>
        </p:spPr>
        <p:txBody>
          <a:bodyPr wrap="square">
            <a:spAutoFit/>
          </a:bodyPr>
          <a:lstStyle/>
          <a:p>
            <a:r>
              <a:rPr lang="sk-SK" dirty="0"/>
              <a:t>https://medium.com/dailyjs/the-state-of-immutability-169d2cd11310</a:t>
            </a:r>
          </a:p>
        </p:txBody>
      </p:sp>
    </p:spTree>
    <p:extLst>
      <p:ext uri="{BB962C8B-B14F-4D97-AF65-F5344CB8AC3E}">
        <p14:creationId xmlns:p14="http://schemas.microsoft.com/office/powerpoint/2010/main" val="3158776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mutable is bad</a:t>
            </a:r>
            <a:endParaRPr lang="sk-SK" dirty="0"/>
          </a:p>
        </p:txBody>
      </p:sp>
      <p:sp>
        <p:nvSpPr>
          <p:cNvPr id="3" name="Text Placeholder 2"/>
          <p:cNvSpPr>
            <a:spLocks noGrp="1"/>
          </p:cNvSpPr>
          <p:nvPr>
            <p:ph idx="1"/>
          </p:nvPr>
        </p:nvSpPr>
        <p:spPr/>
        <p:txBody>
          <a:bodyPr/>
          <a:lstStyle/>
          <a:p>
            <a:r>
              <a:rPr lang="en-US" dirty="0"/>
              <a:t>The worst scenario takes place when some structure is used in separate parts of the application, then any mutation in one component can create a bug in the other one. Such bug is really hard to track because the source of the problem lies out of the scope of the failure. This is an example of a bad side effect.</a:t>
            </a:r>
          </a:p>
          <a:p>
            <a:endParaRPr lang="en-US" dirty="0"/>
          </a:p>
          <a:p>
            <a:r>
              <a:rPr lang="en-US" dirty="0">
                <a:solidFill>
                  <a:srgbClr val="FF0000"/>
                </a:solidFill>
              </a:rPr>
              <a:t>TODO: </a:t>
            </a:r>
            <a:r>
              <a:rPr lang="en-US" dirty="0" err="1">
                <a:solidFill>
                  <a:srgbClr val="FF0000"/>
                </a:solidFill>
              </a:rPr>
              <a:t>Napisat</a:t>
            </a:r>
            <a:r>
              <a:rPr lang="en-US" dirty="0">
                <a:solidFill>
                  <a:srgbClr val="FF0000"/>
                </a:solidFill>
              </a:rPr>
              <a:t> </a:t>
            </a:r>
            <a:r>
              <a:rPr lang="en-US" dirty="0" err="1">
                <a:solidFill>
                  <a:srgbClr val="FF0000"/>
                </a:solidFill>
              </a:rPr>
              <a:t>nieco</a:t>
            </a:r>
            <a:r>
              <a:rPr lang="en-US" dirty="0">
                <a:solidFill>
                  <a:srgbClr val="FF0000"/>
                </a:solidFill>
              </a:rPr>
              <a:t> o </a:t>
            </a:r>
            <a:r>
              <a:rPr lang="en-US" dirty="0" err="1">
                <a:solidFill>
                  <a:srgbClr val="FF0000"/>
                </a:solidFill>
              </a:rPr>
              <a:t>moduloch</a:t>
            </a:r>
            <a:r>
              <a:rPr lang="en-US" dirty="0">
                <a:solidFill>
                  <a:srgbClr val="FF0000"/>
                </a:solidFill>
              </a:rPr>
              <a:t> </a:t>
            </a:r>
            <a:r>
              <a:rPr lang="en-US" dirty="0" err="1">
                <a:solidFill>
                  <a:srgbClr val="FF0000"/>
                </a:solidFill>
              </a:rPr>
              <a:t>ze</a:t>
            </a:r>
            <a:r>
              <a:rPr lang="en-US" dirty="0">
                <a:solidFill>
                  <a:srgbClr val="FF0000"/>
                </a:solidFill>
              </a:rPr>
              <a:t> </a:t>
            </a:r>
            <a:r>
              <a:rPr lang="en-US" dirty="0" err="1">
                <a:solidFill>
                  <a:srgbClr val="FF0000"/>
                </a:solidFill>
              </a:rPr>
              <a:t>su</a:t>
            </a:r>
            <a:r>
              <a:rPr lang="en-US" dirty="0">
                <a:solidFill>
                  <a:srgbClr val="FF0000"/>
                </a:solidFill>
              </a:rPr>
              <a:t> </a:t>
            </a:r>
            <a:r>
              <a:rPr lang="en-US" dirty="0" err="1">
                <a:solidFill>
                  <a:srgbClr val="FF0000"/>
                </a:solidFill>
              </a:rPr>
              <a:t>singeltony</a:t>
            </a:r>
            <a:r>
              <a:rPr lang="en-US" dirty="0">
                <a:solidFill>
                  <a:srgbClr val="FF0000"/>
                </a:solidFill>
              </a:rPr>
              <a:t> a </a:t>
            </a:r>
            <a:r>
              <a:rPr lang="en-US" dirty="0" err="1">
                <a:solidFill>
                  <a:srgbClr val="FF0000"/>
                </a:solidFill>
              </a:rPr>
              <a:t>ze</a:t>
            </a:r>
            <a:r>
              <a:rPr lang="en-US" dirty="0">
                <a:solidFill>
                  <a:srgbClr val="FF0000"/>
                </a:solidFill>
              </a:rPr>
              <a:t> </a:t>
            </a:r>
            <a:r>
              <a:rPr lang="en-US" dirty="0" err="1">
                <a:solidFill>
                  <a:srgbClr val="FF0000"/>
                </a:solidFill>
              </a:rPr>
              <a:t>su</a:t>
            </a:r>
            <a:r>
              <a:rPr lang="en-US" dirty="0">
                <a:solidFill>
                  <a:srgbClr val="FF0000"/>
                </a:solidFill>
              </a:rPr>
              <a:t> </a:t>
            </a:r>
            <a:r>
              <a:rPr lang="en-US" dirty="0" err="1">
                <a:solidFill>
                  <a:srgbClr val="FF0000"/>
                </a:solidFill>
              </a:rPr>
              <a:t>kesovane</a:t>
            </a:r>
            <a:r>
              <a:rPr lang="en-US" dirty="0">
                <a:solidFill>
                  <a:srgbClr val="FF0000"/>
                </a:solidFill>
              </a:rPr>
              <a:t> a ked ho </a:t>
            </a:r>
            <a:r>
              <a:rPr lang="en-US" dirty="0" err="1">
                <a:solidFill>
                  <a:srgbClr val="FF0000"/>
                </a:solidFill>
              </a:rPr>
              <a:t>pouziju</a:t>
            </a:r>
            <a:r>
              <a:rPr lang="en-US" dirty="0">
                <a:solidFill>
                  <a:srgbClr val="FF0000"/>
                </a:solidFill>
              </a:rPr>
              <a:t> </a:t>
            </a:r>
            <a:r>
              <a:rPr lang="en-US" dirty="0" err="1">
                <a:solidFill>
                  <a:srgbClr val="FF0000"/>
                </a:solidFill>
              </a:rPr>
              <a:t>dvaja</a:t>
            </a:r>
            <a:r>
              <a:rPr lang="en-US" dirty="0">
                <a:solidFill>
                  <a:srgbClr val="FF0000"/>
                </a:solidFill>
              </a:rPr>
              <a:t> a </a:t>
            </a:r>
            <a:r>
              <a:rPr lang="en-US" dirty="0" err="1">
                <a:solidFill>
                  <a:srgbClr val="FF0000"/>
                </a:solidFill>
              </a:rPr>
              <a:t>niekto</a:t>
            </a:r>
            <a:r>
              <a:rPr lang="en-US" dirty="0">
                <a:solidFill>
                  <a:srgbClr val="FF0000"/>
                </a:solidFill>
              </a:rPr>
              <a:t> ho </a:t>
            </a:r>
            <a:r>
              <a:rPr lang="en-US" dirty="0" err="1">
                <a:solidFill>
                  <a:srgbClr val="FF0000"/>
                </a:solidFill>
              </a:rPr>
              <a:t>prekonfiguruje</a:t>
            </a:r>
            <a:r>
              <a:rPr lang="en-US" dirty="0">
                <a:solidFill>
                  <a:srgbClr val="FF0000"/>
                </a:solidFill>
              </a:rPr>
              <a:t> </a:t>
            </a:r>
            <a:r>
              <a:rPr lang="en-US" dirty="0" err="1">
                <a:solidFill>
                  <a:srgbClr val="FF0000"/>
                </a:solidFill>
              </a:rPr>
              <a:t>aj</a:t>
            </a:r>
            <a:r>
              <a:rPr lang="en-US" dirty="0">
                <a:solidFill>
                  <a:srgbClr val="FF0000"/>
                </a:solidFill>
              </a:rPr>
              <a:t> </a:t>
            </a:r>
            <a:r>
              <a:rPr lang="en-US" dirty="0" err="1">
                <a:solidFill>
                  <a:srgbClr val="FF0000"/>
                </a:solidFill>
              </a:rPr>
              <a:t>tvj</a:t>
            </a:r>
            <a:r>
              <a:rPr lang="en-US" dirty="0">
                <a:solidFill>
                  <a:srgbClr val="FF0000"/>
                </a:solidFill>
              </a:rPr>
              <a:t> </a:t>
            </a:r>
            <a:r>
              <a:rPr lang="en-US" dirty="0" err="1">
                <a:solidFill>
                  <a:srgbClr val="FF0000"/>
                </a:solidFill>
              </a:rPr>
              <a:t>zacne</a:t>
            </a:r>
            <a:r>
              <a:rPr lang="en-US" dirty="0">
                <a:solidFill>
                  <a:srgbClr val="FF0000"/>
                </a:solidFill>
              </a:rPr>
              <a:t> </a:t>
            </a:r>
            <a:r>
              <a:rPr lang="en-US" dirty="0" err="1">
                <a:solidFill>
                  <a:srgbClr val="FF0000"/>
                </a:solidFill>
              </a:rPr>
              <a:t>blbnut</a:t>
            </a:r>
            <a:r>
              <a:rPr lang="en-US" dirty="0">
                <a:solidFill>
                  <a:srgbClr val="FF0000"/>
                </a:solidFill>
              </a:rPr>
              <a:t>, to je </a:t>
            </a:r>
            <a:r>
              <a:rPr lang="en-US" dirty="0" err="1">
                <a:solidFill>
                  <a:srgbClr val="FF0000"/>
                </a:solidFill>
              </a:rPr>
              <a:t>asi</a:t>
            </a:r>
            <a:r>
              <a:rPr lang="en-US" dirty="0">
                <a:solidFill>
                  <a:srgbClr val="FF0000"/>
                </a:solidFill>
              </a:rPr>
              <a:t> </a:t>
            </a:r>
            <a:r>
              <a:rPr lang="en-US" dirty="0" err="1">
                <a:solidFill>
                  <a:srgbClr val="FF0000"/>
                </a:solidFill>
              </a:rPr>
              <a:t>nahorsia</a:t>
            </a:r>
            <a:r>
              <a:rPr lang="en-US" dirty="0">
                <a:solidFill>
                  <a:srgbClr val="FF0000"/>
                </a:solidFill>
              </a:rPr>
              <a:t> </a:t>
            </a:r>
            <a:r>
              <a:rPr lang="en-US" dirty="0" err="1">
                <a:solidFill>
                  <a:srgbClr val="FF0000"/>
                </a:solidFill>
              </a:rPr>
              <a:t>ukazka</a:t>
            </a:r>
            <a:r>
              <a:rPr lang="en-US" dirty="0">
                <a:solidFill>
                  <a:srgbClr val="FF0000"/>
                </a:solidFill>
              </a:rPr>
              <a:t> </a:t>
            </a:r>
            <a:r>
              <a:rPr lang="en-US" dirty="0" err="1">
                <a:solidFill>
                  <a:srgbClr val="FF0000"/>
                </a:solidFill>
              </a:rPr>
              <a:t>celej</a:t>
            </a:r>
            <a:r>
              <a:rPr lang="en-US" dirty="0">
                <a:solidFill>
                  <a:srgbClr val="FF0000"/>
                </a:solidFill>
              </a:rPr>
              <a:t> ten </a:t>
            </a:r>
            <a:r>
              <a:rPr lang="en-US" dirty="0" err="1">
                <a:solidFill>
                  <a:srgbClr val="FF0000"/>
                </a:solidFill>
              </a:rPr>
              <a:t>veci</a:t>
            </a:r>
            <a:r>
              <a:rPr lang="en-US" dirty="0">
                <a:solidFill>
                  <a:srgbClr val="FF0000"/>
                </a:solidFill>
              </a:rPr>
              <a:t> co </a:t>
            </a:r>
            <a:r>
              <a:rPr lang="en-US" dirty="0" err="1">
                <a:solidFill>
                  <a:srgbClr val="FF0000"/>
                </a:solidFill>
              </a:rPr>
              <a:t>poznam</a:t>
            </a:r>
            <a:endParaRPr lang="sk-SK" dirty="0">
              <a:solidFill>
                <a:srgbClr val="FF0000"/>
              </a:solidFill>
            </a:endParaRPr>
          </a:p>
        </p:txBody>
      </p:sp>
    </p:spTree>
    <p:extLst>
      <p:ext uri="{BB962C8B-B14F-4D97-AF65-F5344CB8AC3E}">
        <p14:creationId xmlns:p14="http://schemas.microsoft.com/office/powerpoint/2010/main" val="3809185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Freeze seal </a:t>
            </a:r>
            <a:endParaRPr lang="sk-SK" dirty="0"/>
          </a:p>
        </p:txBody>
      </p:sp>
      <p:sp>
        <p:nvSpPr>
          <p:cNvPr id="3" name="Text Placeholder 2"/>
          <p:cNvSpPr>
            <a:spLocks noGrp="1"/>
          </p:cNvSpPr>
          <p:nvPr>
            <p:ph idx="1"/>
          </p:nvPr>
        </p:nvSpPr>
        <p:spPr/>
        <p:txBody>
          <a:bodyPr/>
          <a:lstStyle/>
          <a:p>
            <a:r>
              <a:rPr lang="sk-SK" dirty="0">
                <a:hlinkClick r:id="rId2"/>
              </a:rPr>
              <a:t>https://stackoverflow.com/questions/21402108/difference-between-freeze-and-seal-in-javascript</a:t>
            </a:r>
            <a:endParaRPr lang="sk-SK" dirty="0"/>
          </a:p>
          <a:p>
            <a:endParaRPr lang="sk-SK" dirty="0"/>
          </a:p>
          <a:p>
            <a:r>
              <a:rPr lang="en-US" dirty="0" err="1"/>
              <a:t>spravte</a:t>
            </a:r>
            <a:r>
              <a:rPr lang="en-US" dirty="0"/>
              <a:t> </a:t>
            </a:r>
            <a:r>
              <a:rPr lang="en-US" dirty="0" err="1"/>
              <a:t>si</a:t>
            </a:r>
            <a:r>
              <a:rPr lang="en-US" dirty="0"/>
              <a:t> </a:t>
            </a:r>
            <a:r>
              <a:rPr lang="en-US" dirty="0" err="1"/>
              <a:t>vlastny</a:t>
            </a:r>
            <a:r>
              <a:rPr lang="en-US" dirty="0"/>
              <a:t> exploratory test</a:t>
            </a:r>
          </a:p>
          <a:p>
            <a:endParaRPr lang="sk-SK" dirty="0"/>
          </a:p>
        </p:txBody>
      </p:sp>
    </p:spTree>
    <p:extLst>
      <p:ext uri="{BB962C8B-B14F-4D97-AF65-F5344CB8AC3E}">
        <p14:creationId xmlns:p14="http://schemas.microsoft.com/office/powerpoint/2010/main" val="47153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0079" y="2053641"/>
            <a:ext cx="3669161" cy="2760098"/>
          </a:xfrm>
        </p:spPr>
        <p:txBody>
          <a:bodyPr vert="horz" lIns="91440" tIns="45720" rIns="91440" bIns="45720" rtlCol="0" anchor="ctr">
            <a:normAutofit/>
          </a:bodyPr>
          <a:lstStyle/>
          <a:p>
            <a:pPr algn="l">
              <a:spcBef>
                <a:spcPct val="0"/>
              </a:spcBef>
            </a:pPr>
            <a:r>
              <a:rPr lang="en-US" sz="4400" kern="1200">
                <a:solidFill>
                  <a:srgbClr val="FFFFFF"/>
                </a:solidFill>
                <a:latin typeface="+mj-lt"/>
                <a:ea typeface="+mj-ea"/>
                <a:cs typeface="+mj-cs"/>
              </a:rPr>
              <a:t>Summary</a:t>
            </a:r>
          </a:p>
        </p:txBody>
      </p:sp>
      <p:sp>
        <p:nvSpPr>
          <p:cNvPr id="3" name="Text Placeholder 2"/>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endParaRPr lang="en-US" kern="1200" dirty="0"/>
          </a:p>
        </p:txBody>
      </p:sp>
    </p:spTree>
    <p:extLst>
      <p:ext uri="{BB962C8B-B14F-4D97-AF65-F5344CB8AC3E}">
        <p14:creationId xmlns:p14="http://schemas.microsoft.com/office/powerpoint/2010/main" val="1834522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Functional JavaScript (Summary)</a:t>
            </a:r>
          </a:p>
        </p:txBody>
      </p:sp>
      <p:sp>
        <p:nvSpPr>
          <p:cNvPr id="197" name="Shape 197"/>
          <p:cNvSpPr>
            <a:spLocks noGrp="1"/>
          </p:cNvSpPr>
          <p:nvPr>
            <p:ph idx="1"/>
          </p:nvPr>
        </p:nvSpPr>
        <p:spPr>
          <a:xfrm>
            <a:off x="838200" y="1825625"/>
            <a:ext cx="10515600" cy="1213668"/>
          </a:xfrm>
          <a:prstGeom prst="rect">
            <a:avLst/>
          </a:prstGeom>
        </p:spPr>
        <p:txBody>
          <a:bodyPr>
            <a:normAutofit lnSpcReduction="10000"/>
          </a:bodyPr>
          <a:lstStyle/>
          <a:p>
            <a:pPr marL="185165" indent="-185165" defTabSz="740663">
              <a:spcBef>
                <a:spcPts val="800"/>
              </a:spcBef>
              <a:defRPr sz="2268"/>
            </a:pPr>
            <a:r>
              <a:t>JavaScript is a multi-paradigm language</a:t>
            </a:r>
          </a:p>
          <a:p>
            <a:pPr marL="185165" indent="-185165" defTabSz="740663">
              <a:spcBef>
                <a:spcPts val="800"/>
              </a:spcBef>
              <a:defRPr sz="2268"/>
            </a:pPr>
            <a:r>
              <a:t>It can be used to program functionally (specially with “modern JS”)</a:t>
            </a:r>
          </a:p>
          <a:p>
            <a:pPr marL="185165" indent="-185165" defTabSz="740663">
              <a:spcBef>
                <a:spcPts val="800"/>
              </a:spcBef>
              <a:defRPr sz="2268"/>
            </a:pPr>
            <a:r>
              <a:t>But (my opinion, my current “functional JS POV”), so far on covered topics</a:t>
            </a:r>
          </a:p>
        </p:txBody>
      </p:sp>
      <p:sp>
        <p:nvSpPr>
          <p:cNvPr id="198" name="Shape 198"/>
          <p:cNvSpPr/>
          <p:nvPr/>
        </p:nvSpPr>
        <p:spPr>
          <a:xfrm>
            <a:off x="838200" y="3023382"/>
            <a:ext cx="10515600" cy="3553742"/>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349757" lvl="1" indent="-116586" defTabSz="466344">
              <a:lnSpc>
                <a:spcPct val="90000"/>
              </a:lnSpc>
              <a:spcBef>
                <a:spcPts val="500"/>
              </a:spcBef>
              <a:buSzPct val="100000"/>
              <a:buFont typeface="Arial"/>
              <a:buChar char="•"/>
              <a:defRPr sz="1428"/>
            </a:pPr>
            <a:r>
              <a:t>use </a:t>
            </a:r>
            <a:r>
              <a:rPr b="1"/>
              <a:t>functional concepts for business</a:t>
            </a:r>
            <a:r>
              <a:t>, keep the rest “as needed” (procedural, declarative)</a:t>
            </a:r>
          </a:p>
          <a:p>
            <a:pPr marL="349757" lvl="1" indent="-116586" defTabSz="466344">
              <a:lnSpc>
                <a:spcPct val="90000"/>
              </a:lnSpc>
              <a:spcBef>
                <a:spcPts val="500"/>
              </a:spcBef>
              <a:buSzPct val="100000"/>
              <a:buFont typeface="Arial"/>
              <a:buChar char="•"/>
              <a:defRPr sz="1428"/>
            </a:pPr>
            <a:r>
              <a:t>use </a:t>
            </a:r>
            <a:r>
              <a:rPr b="1"/>
              <a:t>functional concepts for functional problems</a:t>
            </a:r>
          </a:p>
          <a:p>
            <a:pPr marL="349757" lvl="1" indent="-116586" defTabSz="466344">
              <a:lnSpc>
                <a:spcPct val="90000"/>
              </a:lnSpc>
              <a:spcBef>
                <a:spcPts val="500"/>
              </a:spcBef>
              <a:buSzPct val="100000"/>
              <a:buFont typeface="Arial"/>
              <a:buChar char="•"/>
              <a:defRPr sz="1428"/>
            </a:pPr>
            <a:r>
              <a:t>use </a:t>
            </a:r>
            <a:r>
              <a:rPr b="1"/>
              <a:t>chaining</a:t>
            </a:r>
            <a:r>
              <a:t> (nicer syntax, more readable programs)</a:t>
            </a:r>
          </a:p>
          <a:p>
            <a:pPr marL="349757" lvl="1" indent="-116586" defTabSz="466344">
              <a:lnSpc>
                <a:spcPct val="90000"/>
              </a:lnSpc>
              <a:spcBef>
                <a:spcPts val="500"/>
              </a:spcBef>
              <a:buSzPct val="100000"/>
              <a:buFont typeface="Arial"/>
              <a:buChar char="•"/>
              <a:defRPr sz="1428"/>
            </a:pPr>
            <a:r>
              <a:t>use (parameter) </a:t>
            </a:r>
            <a:r>
              <a:rPr b="1"/>
              <a:t>destructuring</a:t>
            </a:r>
            <a:r>
              <a:t>, rest parameters, defaults (less bloated code, less need for low level FP primitives, branching)</a:t>
            </a:r>
          </a:p>
          <a:p>
            <a:pPr marL="349757" lvl="1" indent="-116586" defTabSz="466344">
              <a:lnSpc>
                <a:spcPct val="90000"/>
              </a:lnSpc>
              <a:spcBef>
                <a:spcPts val="500"/>
              </a:spcBef>
              <a:buSzPct val="100000"/>
              <a:buFont typeface="Arial"/>
              <a:buChar char="•"/>
              <a:defRPr sz="1428"/>
            </a:pPr>
            <a:r>
              <a:t>use (study) </a:t>
            </a:r>
            <a:r>
              <a:rPr b="1"/>
              <a:t>JS syntax</a:t>
            </a:r>
            <a:r>
              <a:t>, if exists whenever possible, do </a:t>
            </a:r>
            <a:r>
              <a:rPr b="1"/>
              <a:t>not hide known JS</a:t>
            </a:r>
            <a:r>
              <a:t> under unknown libs</a:t>
            </a:r>
          </a:p>
          <a:p>
            <a:pPr marL="349757" lvl="1" indent="-116586" defTabSz="466344">
              <a:lnSpc>
                <a:spcPct val="90000"/>
              </a:lnSpc>
              <a:spcBef>
                <a:spcPts val="500"/>
              </a:spcBef>
              <a:buSzPct val="100000"/>
              <a:buFont typeface="Arial"/>
              <a:buChar char="•"/>
              <a:defRPr sz="1428"/>
            </a:pPr>
            <a:r>
              <a:rPr b="1"/>
              <a:t>do not implement low level functional features</a:t>
            </a:r>
            <a:r>
              <a:t> by reusing functional features (e.g use raw loops to implement _ranges, etc…, beware performance, O(n), call stack price, memory)</a:t>
            </a:r>
          </a:p>
          <a:p>
            <a:pPr marL="349757" lvl="1" indent="-116586" defTabSz="466344">
              <a:lnSpc>
                <a:spcPct val="90000"/>
              </a:lnSpc>
              <a:spcBef>
                <a:spcPts val="500"/>
              </a:spcBef>
              <a:buSzPct val="100000"/>
              <a:buFont typeface="Arial"/>
              <a:buChar char="•"/>
              <a:defRPr sz="1428"/>
            </a:pPr>
            <a:r>
              <a:t>do </a:t>
            </a:r>
            <a:r>
              <a:rPr b="1"/>
              <a:t>not implement </a:t>
            </a:r>
            <a:r>
              <a:t>functional low level features, </a:t>
            </a:r>
            <a:r>
              <a:rPr b="1"/>
              <a:t>use libs</a:t>
            </a:r>
            <a:r>
              <a:t> (eg. _underescore.js), use only what needed, more and more is replaced by standard JS syntax)</a:t>
            </a:r>
          </a:p>
          <a:p>
            <a:pPr marL="349757" lvl="1" indent="-116586" defTabSz="466344">
              <a:lnSpc>
                <a:spcPct val="90000"/>
              </a:lnSpc>
              <a:spcBef>
                <a:spcPts val="500"/>
              </a:spcBef>
              <a:buSzPct val="100000"/>
              <a:buFont typeface="Arial"/>
              <a:buChar char="•"/>
              <a:defRPr sz="1428"/>
            </a:pPr>
            <a:r>
              <a:t>use </a:t>
            </a:r>
            <a:r>
              <a:rPr b="1"/>
              <a:t>arrow functions only for inlines </a:t>
            </a:r>
            <a:r>
              <a:t>(I like hoisting, more readable programs, top down reading, code first, then functions, function(){}, vs const=()=&gt;{})</a:t>
            </a:r>
          </a:p>
          <a:p>
            <a:pPr marL="349757" lvl="1" indent="-116586" defTabSz="466344">
              <a:lnSpc>
                <a:spcPct val="90000"/>
              </a:lnSpc>
              <a:spcBef>
                <a:spcPts val="500"/>
              </a:spcBef>
              <a:buSzPct val="100000"/>
              <a:buFont typeface="Arial"/>
              <a:buChar char="•"/>
              <a:defRPr sz="1428"/>
            </a:pPr>
            <a:r>
              <a:t>do not follow blindly FP concepts eg. “using functions instead of values” f(f()) vs f(v), we can have f(funOrValue)</a:t>
            </a:r>
          </a:p>
          <a:p>
            <a:pPr marL="349757" lvl="1" indent="-116586" defTabSz="466344">
              <a:lnSpc>
                <a:spcPct val="90000"/>
              </a:lnSpc>
              <a:spcBef>
                <a:spcPts val="500"/>
              </a:spcBef>
              <a:buSzPct val="100000"/>
              <a:buFont typeface="Arial"/>
              <a:buChar char="•"/>
              <a:defRPr sz="1428"/>
            </a:pPr>
            <a:r>
              <a:rPr b="1"/>
              <a:t>use recursion only where appropriate</a:t>
            </a:r>
            <a:r>
              <a:t> for “problem solving”, </a:t>
            </a:r>
            <a:r>
              <a:rPr b="1"/>
              <a:t>reduce is almost always fine</a:t>
            </a:r>
            <a:r>
              <a:t> if not needing quick exits</a:t>
            </a:r>
          </a:p>
          <a:p>
            <a:pPr marL="349757" lvl="1" indent="-116586" defTabSz="466344">
              <a:lnSpc>
                <a:spcPct val="90000"/>
              </a:lnSpc>
              <a:spcBef>
                <a:spcPts val="500"/>
              </a:spcBef>
              <a:buSzPct val="100000"/>
              <a:buFont typeface="Arial"/>
              <a:buChar char="•"/>
              <a:defRPr sz="1428"/>
            </a:pPr>
            <a:r>
              <a:t>implement </a:t>
            </a:r>
            <a:r>
              <a:rPr b="1"/>
              <a:t>mappers, filters, reducers</a:t>
            </a:r>
            <a:r>
              <a:t>, instead of implementing “whole methods”</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dirty="0"/>
              <a:t>JavaScript - </a:t>
            </a:r>
            <a:r>
              <a:rPr lang="en-US" dirty="0"/>
              <a:t>"ugly" "for"</a:t>
            </a:r>
            <a:endParaRPr dirty="0"/>
          </a:p>
        </p:txBody>
      </p:sp>
      <p:pic>
        <p:nvPicPr>
          <p:cNvPr id="140" name="image1.png"/>
          <p:cNvPicPr>
            <a:picLocks noChangeAspect="1"/>
          </p:cNvPicPr>
          <p:nvPr/>
        </p:nvPicPr>
        <p:blipFill>
          <a:blip r:embed="rId2">
            <a:extLst/>
          </a:blip>
          <a:stretch>
            <a:fillRect/>
          </a:stretch>
        </p:blipFill>
        <p:spPr>
          <a:xfrm>
            <a:off x="838200" y="4474700"/>
            <a:ext cx="10515600" cy="638800"/>
          </a:xfrm>
          <a:prstGeom prst="rect">
            <a:avLst/>
          </a:prstGeom>
          <a:ln w="12700">
            <a:miter lim="400000"/>
          </a:ln>
        </p:spPr>
      </p:pic>
      <p:pic>
        <p:nvPicPr>
          <p:cNvPr id="141" name="image2.png"/>
          <p:cNvPicPr>
            <a:picLocks noChangeAspect="1"/>
          </p:cNvPicPr>
          <p:nvPr/>
        </p:nvPicPr>
        <p:blipFill>
          <a:blip r:embed="rId3">
            <a:extLst/>
          </a:blip>
          <a:stretch>
            <a:fillRect/>
          </a:stretch>
        </p:blipFill>
        <p:spPr>
          <a:xfrm>
            <a:off x="838200" y="1573077"/>
            <a:ext cx="10515600" cy="1899912"/>
          </a:xfrm>
          <a:prstGeom prst="rect">
            <a:avLst/>
          </a:prstGeom>
          <a:ln w="12700">
            <a:miter lim="400000"/>
          </a:ln>
        </p:spPr>
      </p:pic>
      <p:pic>
        <p:nvPicPr>
          <p:cNvPr id="142" name="image3.png"/>
          <p:cNvPicPr>
            <a:picLocks noChangeAspect="1"/>
          </p:cNvPicPr>
          <p:nvPr/>
        </p:nvPicPr>
        <p:blipFill>
          <a:blip r:embed="rId4">
            <a:extLst/>
          </a:blip>
          <a:stretch>
            <a:fillRect/>
          </a:stretch>
        </p:blipFill>
        <p:spPr>
          <a:xfrm>
            <a:off x="4310741" y="5028944"/>
            <a:ext cx="6505305" cy="1353294"/>
          </a:xfrm>
          <a:prstGeom prst="rect">
            <a:avLst/>
          </a:prstGeom>
          <a:ln>
            <a:solidFill>
              <a:srgbClr val="548235"/>
            </a:solidFill>
          </a:ln>
        </p:spPr>
      </p:pic>
      <p:pic>
        <p:nvPicPr>
          <p:cNvPr id="143" name="image4.png"/>
          <p:cNvPicPr>
            <a:picLocks noChangeAspect="1"/>
          </p:cNvPicPr>
          <p:nvPr/>
        </p:nvPicPr>
        <p:blipFill>
          <a:blip r:embed="rId5">
            <a:extLst/>
          </a:blip>
          <a:stretch>
            <a:fillRect/>
          </a:stretch>
        </p:blipFill>
        <p:spPr>
          <a:xfrm>
            <a:off x="4347686" y="2898639"/>
            <a:ext cx="6431417" cy="1433288"/>
          </a:xfrm>
          <a:prstGeom prst="rect">
            <a:avLst/>
          </a:prstGeom>
          <a:ln>
            <a:solidFill>
              <a:srgbClr val="FF0000"/>
            </a:solidFill>
          </a:ln>
        </p:spPr>
      </p:pic>
      <p:sp>
        <p:nvSpPr>
          <p:cNvPr id="144" name="Shape 144"/>
          <p:cNvSpPr/>
          <p:nvPr/>
        </p:nvSpPr>
        <p:spPr>
          <a:xfrm>
            <a:off x="2734492" y="3472989"/>
            <a:ext cx="1872344" cy="365761"/>
          </a:xfrm>
          <a:prstGeom prst="rightArrow">
            <a:avLst>
              <a:gd name="adj1" fmla="val 50000"/>
              <a:gd name="adj2" fmla="val 50000"/>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45" name="Shape 145"/>
          <p:cNvSpPr/>
          <p:nvPr/>
        </p:nvSpPr>
        <p:spPr>
          <a:xfrm>
            <a:off x="2734491" y="5667743"/>
            <a:ext cx="1872344" cy="365761"/>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46" name="Shape 146"/>
          <p:cNvSpPr/>
          <p:nvPr/>
        </p:nvSpPr>
        <p:spPr>
          <a:xfrm>
            <a:off x="10434900" y="1548130"/>
            <a:ext cx="1578966" cy="370841"/>
          </a:xfrm>
          <a:prstGeom prst="rect">
            <a:avLst/>
          </a:prstGeom>
          <a:solidFill>
            <a:srgbClr val="FF0000"/>
          </a:solidFill>
          <a:ln w="12700">
            <a:solidFill>
              <a:srgbClr val="42719B"/>
            </a:solidFill>
            <a:miter/>
          </a:ln>
          <a:extLst>
            <a:ext uri="{C572A759-6A51-4108-AA02-DFA0A04FC94B}">
              <ma14:wrappingTextBoxFlag xmlns="" xmlns:ma14="http://schemas.microsoft.com/office/mac/drawingml/2011/main" val="1"/>
            </a:ext>
          </a:extLst>
        </p:spPr>
        <p:txBody>
          <a:bodyPr wrap="none" lIns="45719" rIns="45719">
            <a:spAutoFit/>
          </a:bodyPr>
          <a:lstStyle>
            <a:lvl1pPr algn="ctr">
              <a:defRPr>
                <a:solidFill>
                  <a:srgbClr val="FFFFFF"/>
                </a:solidFill>
              </a:defRPr>
            </a:lvl1pPr>
          </a:lstStyle>
          <a:p>
            <a:r>
              <a:rPr dirty="0"/>
              <a:t>How it is done</a:t>
            </a:r>
          </a:p>
        </p:txBody>
      </p:sp>
      <p:sp>
        <p:nvSpPr>
          <p:cNvPr id="147" name="Shape 147"/>
          <p:cNvSpPr/>
          <p:nvPr/>
        </p:nvSpPr>
        <p:spPr>
          <a:xfrm>
            <a:off x="10523521" y="4472790"/>
            <a:ext cx="1401724" cy="364491"/>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wrap="none" lIns="45719" rIns="45719">
            <a:spAutoFit/>
          </a:bodyPr>
          <a:lstStyle>
            <a:lvl1pPr>
              <a:defRPr>
                <a:solidFill>
                  <a:srgbClr val="FFFFFF"/>
                </a:solidFill>
              </a:defRPr>
            </a:lvl1pPr>
          </a:lstStyle>
          <a:p>
            <a:r>
              <a:t>What it does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2" animBg="1" advAuto="0"/>
      <p:bldP spid="141" grpId="1" animBg="1" advAuto="0"/>
      <p:bldP spid="142" grpId="5" animBg="1" advAuto="0"/>
      <p:bldP spid="143" grpId="3" animBg="1" advAuto="0"/>
      <p:bldP spid="144" grpId="4" animBg="1" advAuto="0"/>
      <p:bldP spid="145" grpId="6" animBg="1" advAuto="0"/>
      <p:bldP spid="146" grpId="0" animBg="1"/>
      <p:bldP spid="1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p>
            <a:r>
              <a:rPr b="1" dirty="0"/>
              <a:t>JavaScript - array extras </a:t>
            </a:r>
            <a:r>
              <a:rPr dirty="0"/>
              <a:t>vs ugly “for”</a:t>
            </a:r>
          </a:p>
        </p:txBody>
      </p:sp>
      <p:graphicFrame>
        <p:nvGraphicFramePr>
          <p:cNvPr id="150" name="Table 150"/>
          <p:cNvGraphicFramePr/>
          <p:nvPr/>
        </p:nvGraphicFramePr>
        <p:xfrm>
          <a:off x="914400" y="1995488"/>
          <a:ext cx="10003971" cy="4414020"/>
        </p:xfrm>
        <a:graphic>
          <a:graphicData uri="http://schemas.openxmlformats.org/drawingml/2006/table">
            <a:tbl>
              <a:tblPr>
                <a:tableStyleId>{4C3C2611-4C71-4FC5-86AE-919BDF0F9419}</a:tableStyleId>
              </a:tblPr>
              <a:tblGrid>
                <a:gridCol w="1529583">
                  <a:extLst>
                    <a:ext uri="{9D8B030D-6E8A-4147-A177-3AD203B41FA5}">
                      <a16:colId xmlns:a16="http://schemas.microsoft.com/office/drawing/2014/main" val="20000"/>
                    </a:ext>
                  </a:extLst>
                </a:gridCol>
                <a:gridCol w="1313715">
                  <a:extLst>
                    <a:ext uri="{9D8B030D-6E8A-4147-A177-3AD203B41FA5}">
                      <a16:colId xmlns:a16="http://schemas.microsoft.com/office/drawing/2014/main" val="20001"/>
                    </a:ext>
                  </a:extLst>
                </a:gridCol>
                <a:gridCol w="2127848">
                  <a:extLst>
                    <a:ext uri="{9D8B030D-6E8A-4147-A177-3AD203B41FA5}">
                      <a16:colId xmlns:a16="http://schemas.microsoft.com/office/drawing/2014/main" val="20002"/>
                    </a:ext>
                  </a:extLst>
                </a:gridCol>
                <a:gridCol w="4492894">
                  <a:extLst>
                    <a:ext uri="{9D8B030D-6E8A-4147-A177-3AD203B41FA5}">
                      <a16:colId xmlns:a16="http://schemas.microsoft.com/office/drawing/2014/main" val="20003"/>
                    </a:ext>
                  </a:extLst>
                </a:gridCol>
                <a:gridCol w="539931">
                  <a:extLst>
                    <a:ext uri="{9D8B030D-6E8A-4147-A177-3AD203B41FA5}">
                      <a16:colId xmlns:a16="http://schemas.microsoft.com/office/drawing/2014/main" val="20004"/>
                    </a:ext>
                  </a:extLst>
                </a:gridCol>
              </a:tblGrid>
              <a:tr h="367835">
                <a:tc>
                  <a:txBody>
                    <a:bodyPr/>
                    <a:lstStyle/>
                    <a:p>
                      <a:pPr algn="l">
                        <a:defRPr sz="1800"/>
                      </a:pPr>
                      <a:r>
                        <a:rPr sz="2000"/>
                        <a:t>Function</a:t>
                      </a:r>
                    </a:p>
                  </a:txBody>
                  <a:tcPr marL="9525" marR="9525" marT="9525" marB="9525" anchor="b" horzOverflow="overflow">
                    <a:solidFill>
                      <a:srgbClr val="E9EFF7"/>
                    </a:solidFill>
                  </a:tcPr>
                </a:tc>
                <a:tc>
                  <a:txBody>
                    <a:bodyPr/>
                    <a:lstStyle/>
                    <a:p>
                      <a:pPr algn="l">
                        <a:defRPr sz="1800"/>
                      </a:pPr>
                      <a:r>
                        <a:rPr sz="2000"/>
                        <a:t>In</a:t>
                      </a:r>
                    </a:p>
                  </a:txBody>
                  <a:tcPr marL="9525" marR="9525" marT="9525" marB="9525" anchor="b" horzOverflow="overflow">
                    <a:solidFill>
                      <a:srgbClr val="E9EFF7"/>
                    </a:solidFill>
                  </a:tcPr>
                </a:tc>
                <a:tc>
                  <a:txBody>
                    <a:bodyPr/>
                    <a:lstStyle/>
                    <a:p>
                      <a:pPr algn="l">
                        <a:defRPr sz="1800"/>
                      </a:pPr>
                      <a:r>
                        <a:rPr sz="2000"/>
                        <a:t>Out</a:t>
                      </a:r>
                    </a:p>
                  </a:txBody>
                  <a:tcPr marL="9525" marR="9525" marT="9525" marB="9525" anchor="b" horzOverflow="overflow">
                    <a:solidFill>
                      <a:srgbClr val="E9EFF7"/>
                    </a:solidFill>
                  </a:tcPr>
                </a:tc>
                <a:tc>
                  <a:txBody>
                    <a:bodyPr/>
                    <a:lstStyle/>
                    <a:p>
                      <a:pPr algn="l">
                        <a:defRPr sz="1800"/>
                      </a:pPr>
                      <a:r>
                        <a:rPr sz="2000"/>
                        <a:t>loop eq.</a:t>
                      </a:r>
                    </a:p>
                  </a:txBody>
                  <a:tcPr marL="9525" marR="9525" marT="9525" marB="9525" anchor="b" horzOverflow="overflow">
                    <a:solidFill>
                      <a:srgbClr val="E9EFF7"/>
                    </a:solidFill>
                  </a:tcPr>
                </a:tc>
                <a:tc>
                  <a:txBody>
                    <a:bodyPr/>
                    <a:lstStyle/>
                    <a:p>
                      <a:pPr algn="l">
                        <a:defRPr sz="1800"/>
                      </a:pPr>
                      <a:r>
                        <a:rPr sz="1100"/>
                        <a:t>ES</a:t>
                      </a:r>
                    </a:p>
                  </a:txBody>
                  <a:tcPr marL="9525" marR="9525" marT="9525" marB="9525" anchor="b" horzOverflow="overflow">
                    <a:solidFill>
                      <a:srgbClr val="E9EFF7"/>
                    </a:solidFill>
                  </a:tcPr>
                </a:tc>
                <a:extLst>
                  <a:ext uri="{0D108BD9-81ED-4DB2-BD59-A6C34878D82A}">
                    <a16:rowId xmlns:a16="http://schemas.microsoft.com/office/drawing/2014/main" val="10000"/>
                  </a:ext>
                </a:extLst>
              </a:tr>
              <a:tr h="367835">
                <a:tc>
                  <a:txBody>
                    <a:bodyPr/>
                    <a:lstStyle/>
                    <a:p>
                      <a:pPr algn="l">
                        <a:defRPr sz="1800"/>
                      </a:pPr>
                      <a:r>
                        <a:rPr sz="2000"/>
                        <a:t>map</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1"/>
                  </a:ext>
                </a:extLst>
              </a:tr>
              <a:tr h="367835">
                <a:tc>
                  <a:txBody>
                    <a:bodyPr/>
                    <a:lstStyle/>
                    <a:p>
                      <a:pPr algn="l">
                        <a:defRPr sz="1800"/>
                      </a:pPr>
                      <a:r>
                        <a:rPr sz="2000"/>
                        <a:t>filter</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M&lt;N</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2"/>
                  </a:ext>
                </a:extLst>
              </a:tr>
              <a:tr h="367835">
                <a:tc>
                  <a:txBody>
                    <a:bodyPr/>
                    <a:lstStyle/>
                    <a:p>
                      <a:pPr algn="l">
                        <a:defRPr sz="1800"/>
                      </a:pPr>
                      <a:r>
                        <a:rPr sz="2000"/>
                        <a:t>reduce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3"/>
                  </a:ext>
                </a:extLst>
              </a:tr>
              <a:tr h="367835">
                <a:tc>
                  <a:txBody>
                    <a:bodyPr/>
                    <a:lstStyle/>
                    <a:p>
                      <a:pPr algn="l">
                        <a:defRPr sz="1800"/>
                      </a:pPr>
                      <a:r>
                        <a:rPr sz="2000"/>
                        <a:t>reduceRight</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4"/>
                  </a:ext>
                </a:extLst>
              </a:tr>
              <a:tr h="367835">
                <a:tc>
                  <a:txBody>
                    <a:bodyPr/>
                    <a:lstStyle/>
                    <a:p>
                      <a:pPr algn="l">
                        <a:defRPr sz="1800"/>
                      </a:pPr>
                      <a:r>
                        <a:rPr sz="2000"/>
                        <a:t>some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true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5"/>
                  </a:ext>
                </a:extLst>
              </a:tr>
              <a:tr h="367835">
                <a:tc>
                  <a:txBody>
                    <a:bodyPr/>
                    <a:lstStyle/>
                    <a:p>
                      <a:pPr algn="l">
                        <a:defRPr sz="1800"/>
                      </a:pPr>
                      <a:r>
                        <a:rPr sz="2000"/>
                        <a:t>every</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false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6"/>
                  </a:ext>
                </a:extLst>
              </a:tr>
              <a:tr h="367835">
                <a:tc>
                  <a:txBody>
                    <a:bodyPr/>
                    <a:lstStyle/>
                    <a:p>
                      <a:pPr algn="l">
                        <a:defRPr sz="1800"/>
                      </a:pPr>
                      <a:r>
                        <a:rPr sz="2000"/>
                        <a:t>forEach</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for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7"/>
                  </a:ext>
                </a:extLst>
              </a:tr>
              <a:tr h="367835">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8"/>
                  </a:ext>
                </a:extLst>
              </a:tr>
              <a:tr h="367835">
                <a:tc>
                  <a:txBody>
                    <a:bodyPr/>
                    <a:lstStyle/>
                    <a:p>
                      <a:pPr algn="l">
                        <a:defRPr sz="1800"/>
                      </a:pPr>
                      <a:r>
                        <a:rPr sz="2000"/>
                        <a:t>find</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item</a:t>
                      </a:r>
                    </a:p>
                  </a:txBody>
                  <a:tcPr marL="9525" marR="9525" marT="9525" marB="9525" anchor="b" horzOverflow="overflow">
                    <a:solidFill>
                      <a:srgbClr val="E9EFF7"/>
                    </a:solidFill>
                  </a:tcPr>
                </a:tc>
                <a:tc>
                  <a:txBody>
                    <a:bodyPr/>
                    <a:lstStyle/>
                    <a:p>
                      <a:pPr algn="l">
                        <a:defRPr sz="1800"/>
                      </a:pPr>
                      <a:r>
                        <a:rPr sz="2000"/>
                        <a:t>for, if return a[i]; return;</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9"/>
                  </a:ext>
                </a:extLst>
              </a:tr>
              <a:tr h="367835">
                <a:tc>
                  <a:txBody>
                    <a:bodyPr/>
                    <a:lstStyle/>
                    <a:p>
                      <a:pPr algn="l">
                        <a:defRPr sz="1800"/>
                      </a:pPr>
                      <a:r>
                        <a:rPr sz="2000"/>
                        <a:t>fill</a:t>
                      </a:r>
                    </a:p>
                  </a:txBody>
                  <a:tcPr marL="9525" marR="9525" marT="9525" marB="9525" anchor="b" horzOverflow="overflow">
                    <a:solidFill>
                      <a:srgbClr val="E9EFF7"/>
                    </a:solidFill>
                  </a:tcPr>
                </a:tc>
                <a:tc>
                  <a:txBody>
                    <a:bodyPr/>
                    <a:lstStyle/>
                    <a:p>
                      <a:pPr algn="l">
                        <a:defRPr sz="1800"/>
                      </a:pPr>
                      <a:r>
                        <a:rPr sz="2000"/>
                        <a:t>[], item</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10"/>
                  </a:ext>
                </a:extLst>
              </a:tr>
              <a:tr h="367835">
                <a:tc>
                  <a:txBody>
                    <a:bodyPr/>
                    <a:lstStyle/>
                    <a:p>
                      <a:pPr algn="l">
                        <a:defRPr sz="1800"/>
                      </a:pPr>
                      <a:r>
                        <a:rPr sz="2000"/>
                        <a:t>from</a:t>
                      </a:r>
                    </a:p>
                  </a:txBody>
                  <a:tcPr marL="9525" marR="9525" marT="9525" marB="9525" anchor="b" horzOverflow="overflow">
                    <a:solidFill>
                      <a:srgbClr val="E9EFF7"/>
                    </a:solidFill>
                  </a:tcPr>
                </a:tc>
                <a:tc>
                  <a:txBody>
                    <a:bodyPr/>
                    <a:lstStyle/>
                    <a:p>
                      <a:pPr algn="l">
                        <a:defRPr sz="1800"/>
                      </a:pPr>
                      <a:r>
                        <a:rPr sz="2000"/>
                        <a:t>[], iterable</a:t>
                      </a:r>
                    </a:p>
                  </a:txBody>
                  <a:tcPr marL="9525" marR="9525" marT="9525" marB="9525" anchor="b" horzOverflow="overflow">
                    <a:solidFill>
                      <a:srgbClr val="E9EFF7"/>
                    </a:solidFill>
                  </a:tcPr>
                </a:tc>
                <a:tc>
                  <a:txBody>
                    <a:bodyPr/>
                    <a:lstStyle/>
                    <a:p>
                      <a:pPr algn="l">
                        <a:defRPr sz="1800"/>
                      </a:pPr>
                      <a:r>
                        <a:rPr sz="2000" dirty="0"/>
                        <a:t>[]</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dirty="0"/>
                        <a:t> </a:t>
                      </a:r>
                    </a:p>
                  </a:txBody>
                  <a:tcPr marL="9525" marR="9525" marT="9525" marB="9525" anchor="b" horzOverflow="overflow">
                    <a:solidFill>
                      <a:srgbClr val="E9EFF7"/>
                    </a:solidFill>
                  </a:tcPr>
                </a:tc>
                <a:extLst>
                  <a:ext uri="{0D108BD9-81ED-4DB2-BD59-A6C34878D82A}">
                    <a16:rowId xmlns:a16="http://schemas.microsoft.com/office/drawing/2014/main" val="10011"/>
                  </a:ext>
                </a:extLst>
              </a:tr>
            </a:tbl>
          </a:graphicData>
        </a:graphic>
      </p:graphicFrame>
      <p:sp>
        <p:nvSpPr>
          <p:cNvPr id="151" name="Shape 151"/>
          <p:cNvSpPr/>
          <p:nvPr/>
        </p:nvSpPr>
        <p:spPr>
          <a:xfrm>
            <a:off x="911982" y="1459230"/>
            <a:ext cx="4762424" cy="358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mapping variants of for, to semantic methods</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418475" y="875570"/>
            <a:ext cx="1725118" cy="1325563"/>
          </a:xfrm>
          <a:prstGeom prst="rect">
            <a:avLst/>
          </a:prstGeom>
        </p:spPr>
        <p:txBody>
          <a:bodyPr/>
          <a:lstStyle/>
          <a:p>
            <a:r>
              <a:rPr lang="en-US" b="1" dirty="0"/>
              <a:t>filter</a:t>
            </a:r>
            <a:r>
              <a:rPr lang="en-US" dirty="0"/>
              <a:t> vs. </a:t>
            </a:r>
            <a:r>
              <a:rPr lang="en-US" b="1" dirty="0"/>
              <a:t>for</a:t>
            </a:r>
            <a:endParaRPr b="1" dirty="0"/>
          </a:p>
        </p:txBody>
      </p:sp>
      <p:pic>
        <p:nvPicPr>
          <p:cNvPr id="6" name="pasted-image.png"/>
          <p:cNvPicPr>
            <a:picLocks noChangeAspect="1"/>
          </p:cNvPicPr>
          <p:nvPr/>
        </p:nvPicPr>
        <p:blipFill>
          <a:blip r:embed="rId3">
            <a:extLst/>
          </a:blip>
          <a:stretch>
            <a:fillRect/>
          </a:stretch>
        </p:blipFill>
        <p:spPr>
          <a:xfrm>
            <a:off x="2653259" y="920540"/>
            <a:ext cx="9386476" cy="5802549"/>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p>
            <a:r>
              <a:rPr dirty="0"/>
              <a:t>JavaScript - Array Extras vs ugly “for”</a:t>
            </a:r>
          </a:p>
        </p:txBody>
      </p:sp>
      <p:pic>
        <p:nvPicPr>
          <p:cNvPr id="159" name="pasted-image.png"/>
          <p:cNvPicPr>
            <a:picLocks noChangeAspect="1"/>
          </p:cNvPicPr>
          <p:nvPr/>
        </p:nvPicPr>
        <p:blipFill>
          <a:blip r:embed="rId2">
            <a:extLst/>
          </a:blip>
          <a:stretch>
            <a:fillRect/>
          </a:stretch>
        </p:blipFill>
        <p:spPr>
          <a:xfrm>
            <a:off x="0" y="1941219"/>
            <a:ext cx="12192000" cy="4390052"/>
          </a:xfrm>
          <a:prstGeom prst="rect">
            <a:avLst/>
          </a:prstGeom>
          <a:ln w="12700">
            <a:miter lim="400000"/>
          </a:ln>
        </p:spPr>
      </p:pic>
      <p:sp>
        <p:nvSpPr>
          <p:cNvPr id="2" name="TextBox 1">
            <a:extLst>
              <a:ext uri="{FF2B5EF4-FFF2-40B4-BE49-F238E27FC236}">
                <a16:creationId xmlns:a16="http://schemas.microsoft.com/office/drawing/2014/main" id="{2EDAEAA3-C066-8E4B-91F2-89ABFB5DAFB7}"/>
              </a:ext>
            </a:extLst>
          </p:cNvPr>
          <p:cNvSpPr txBox="1"/>
          <p:nvPr/>
        </p:nvSpPr>
        <p:spPr>
          <a:xfrm>
            <a:off x="838200" y="1454046"/>
            <a:ext cx="50792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dirty="0">
                <a:ln>
                  <a:noFill/>
                </a:ln>
                <a:solidFill>
                  <a:srgbClr val="000000"/>
                </a:solidFill>
                <a:effectLst/>
                <a:uFillTx/>
                <a:latin typeface="+mn-lt"/>
                <a:ea typeface="+mn-ea"/>
                <a:cs typeface="+mn-cs"/>
                <a:sym typeface="Calibri"/>
              </a:rPr>
              <a:t>implementing changes in functional vs. </a:t>
            </a:r>
            <a:r>
              <a:rPr lang="en-GB" dirty="0"/>
              <a:t>structured</a:t>
            </a:r>
            <a:endParaRPr kumimoji="0" lang="en-GB"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54AD0791-7D2E-DF4E-BFC7-0EF4A82DEFB8}"/>
              </a:ext>
            </a:extLst>
          </p:cNvPr>
          <p:cNvSpPr txBox="1"/>
          <p:nvPr/>
        </p:nvSpPr>
        <p:spPr>
          <a:xfrm>
            <a:off x="838200" y="6397137"/>
            <a:ext cx="20175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dirty="0">
                <a:ln>
                  <a:noFill/>
                </a:ln>
                <a:solidFill>
                  <a:srgbClr val="000000"/>
                </a:solidFill>
                <a:effectLst/>
                <a:uFillTx/>
                <a:latin typeface="+mn-lt"/>
                <a:ea typeface="+mn-ea"/>
                <a:cs typeface="+mn-cs"/>
                <a:sym typeface="Calibri"/>
              </a:rPr>
              <a:t>it can be </a:t>
            </a:r>
            <a:r>
              <a:rPr kumimoji="0" lang="en-GB" sz="1800" b="0" i="0" u="none" strike="noStrike" cap="none" spc="0" normalizeH="0" baseline="0" dirty="0">
                <a:ln>
                  <a:noFill/>
                </a:ln>
                <a:solidFill>
                  <a:srgbClr val="00B050"/>
                </a:solidFill>
                <a:effectLst/>
                <a:uFillTx/>
                <a:latin typeface="+mn-lt"/>
                <a:ea typeface="+mn-ea"/>
                <a:cs typeface="+mn-cs"/>
                <a:sym typeface="Calibri"/>
              </a:rPr>
              <a:t>addition</a:t>
            </a:r>
          </a:p>
        </p:txBody>
      </p:sp>
      <p:sp>
        <p:nvSpPr>
          <p:cNvPr id="6" name="TextBox 5">
            <a:extLst>
              <a:ext uri="{FF2B5EF4-FFF2-40B4-BE49-F238E27FC236}">
                <a16:creationId xmlns:a16="http://schemas.microsoft.com/office/drawing/2014/main" id="{297D8E2C-66F6-7842-92BD-9994A186C0F8}"/>
              </a:ext>
            </a:extLst>
          </p:cNvPr>
          <p:cNvSpPr txBox="1"/>
          <p:nvPr/>
        </p:nvSpPr>
        <p:spPr>
          <a:xfrm>
            <a:off x="6566941" y="6362371"/>
            <a:ext cx="21185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dirty="0">
                <a:ln>
                  <a:noFill/>
                </a:ln>
                <a:solidFill>
                  <a:srgbClr val="000000"/>
                </a:solidFill>
                <a:effectLst/>
                <a:uFillTx/>
                <a:latin typeface="+mn-lt"/>
                <a:ea typeface="+mn-ea"/>
                <a:cs typeface="+mn-cs"/>
                <a:sym typeface="Calibri"/>
              </a:rPr>
              <a:t>it is mostly </a:t>
            </a:r>
            <a:r>
              <a:rPr kumimoji="0" lang="en-GB" sz="1800" b="0" i="0" u="none" strike="noStrike" cap="none" spc="0" normalizeH="0" baseline="0" dirty="0">
                <a:ln>
                  <a:noFill/>
                </a:ln>
                <a:solidFill>
                  <a:srgbClr val="FF0000"/>
                </a:solidFill>
                <a:effectLst/>
                <a:uFillTx/>
                <a:latin typeface="+mn-lt"/>
                <a:ea typeface="+mn-ea"/>
                <a:cs typeface="+mn-cs"/>
                <a:sym typeface="Calibri"/>
              </a:rPr>
              <a:t>change</a:t>
            </a: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3715</TotalTime>
  <Words>2635</Words>
  <Application>Microsoft Macintosh PowerPoint</Application>
  <PresentationFormat>Widescreen</PresentationFormat>
  <Paragraphs>445</Paragraphs>
  <Slides>57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Courier New</vt:lpstr>
      <vt:lpstr>Mangal</vt:lpstr>
      <vt:lpstr>Office Theme</vt:lpstr>
      <vt:lpstr>Functional JavaScript</vt:lpstr>
      <vt:lpstr>Functional JavaScript</vt:lpstr>
      <vt:lpstr>RECAP: 02.02-functions.pptx</vt:lpstr>
      <vt:lpstr>Array iteration and processing functions</vt:lpstr>
      <vt:lpstr>JavaScript – "ugly" "for"</vt:lpstr>
      <vt:lpstr>JavaScript - "ugly" "for"</vt:lpstr>
      <vt:lpstr>JavaScript - array extras vs ugly “for”</vt:lpstr>
      <vt:lpstr>filter vs. for</vt:lpstr>
      <vt:lpstr>JavaScript - Array Extras vs ugly “for”</vt:lpstr>
      <vt:lpstr>reduce vs. for</vt:lpstr>
      <vt:lpstr>JavaScript - best of both worlds  chaining of array functions</vt:lpstr>
      <vt:lpstr>array extras vs. for loop iterating arrays</vt:lpstr>
      <vt:lpstr>array extras vs. for loop  </vt:lpstr>
      <vt:lpstr>function composition</vt:lpstr>
      <vt:lpstr>Composition styles inline, adhoc, generic</vt:lpstr>
      <vt:lpstr>Composition - compose() implementations</vt:lpstr>
      <vt:lpstr>Functional vs. others</vt:lpstr>
      <vt:lpstr>JavaScript - too much functional ? Alebo čo sa stane, keď to “preženiete”.</vt:lpstr>
      <vt:lpstr>JavaScript - from functions to object+methods</vt:lpstr>
      <vt:lpstr>JavaScript - from methods to functions</vt:lpstr>
      <vt:lpstr>Pure functions</vt:lpstr>
      <vt:lpstr>Pure functions</vt:lpstr>
      <vt:lpstr>Pure functions</vt:lpstr>
      <vt:lpstr>pure functions</vt:lpstr>
      <vt:lpstr>pure functions</vt:lpstr>
      <vt:lpstr>Pure vs impure functions</vt:lpstr>
      <vt:lpstr>Higher order functions</vt:lpstr>
      <vt:lpstr>Higher order functions</vt:lpstr>
      <vt:lpstr>Higher order functions –  function as argument</vt:lpstr>
      <vt:lpstr>parametrized algorithms</vt:lpstr>
      <vt:lpstr>parametrized iterations</vt:lpstr>
      <vt:lpstr>parametrized algorithms - build in JS </vt:lpstr>
      <vt:lpstr>parametrized algorithms</vt:lpstr>
      <vt:lpstr>Higher order functions –  functions returning functions</vt:lpstr>
      <vt:lpstr>transforming functions - example</vt:lpstr>
      <vt:lpstr>transforming functions - example</vt:lpstr>
      <vt:lpstr>transforming functions - example</vt:lpstr>
      <vt:lpstr>transforming functions - example</vt:lpstr>
      <vt:lpstr>transforming functions – function members</vt:lpstr>
      <vt:lpstr>transforming functions – patterns </vt:lpstr>
      <vt:lpstr>tranformations</vt:lpstr>
      <vt:lpstr>Immutability</vt:lpstr>
      <vt:lpstr>Immutability</vt:lpstr>
      <vt:lpstr>Immutability support in JavaScript</vt:lpstr>
      <vt:lpstr>Immutability – shared state</vt:lpstr>
      <vt:lpstr>Shared state is fine if it is immutable,  Mutable state is fine if it is not shared.</vt:lpstr>
      <vt:lpstr>How to achieve immutability  and produce changed values</vt:lpstr>
      <vt:lpstr>TODO: do not modify, return new value</vt:lpstr>
      <vt:lpstr>TODO: recursion</vt:lpstr>
      <vt:lpstr>TODO: curry</vt:lpstr>
      <vt:lpstr>TODO: traversing objects</vt:lpstr>
      <vt:lpstr>_aux</vt:lpstr>
      <vt:lpstr>Some deep thoughts</vt:lpstr>
      <vt:lpstr>Why mutable is bad</vt:lpstr>
      <vt:lpstr>Freeze seal </vt:lpstr>
      <vt:lpstr>Summary</vt:lpstr>
      <vt:lpstr>Functional JavaScript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JavaScript</dc:title>
  <cp:lastModifiedBy>Marcus</cp:lastModifiedBy>
  <cp:revision>478</cp:revision>
  <dcterms:modified xsi:type="dcterms:W3CDTF">2018-10-12T21:06:00Z</dcterms:modified>
</cp:coreProperties>
</file>